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activeX/activeX25.xml" ContentType="application/vnd.ms-office.activeX+xml"/>
  <Override PartName="/ppt/activeX/activeX26.xml" ContentType="application/vnd.ms-office.activeX+xml"/>
  <Override PartName="/ppt/activeX/activeX27.xml" ContentType="application/vnd.ms-office.activeX+xml"/>
  <Override PartName="/ppt/activeX/activeX28.xml" ContentType="application/vnd.ms-office.activeX+xml"/>
  <Override PartName="/ppt/activeX/activeX29.xml" ContentType="application/vnd.ms-office.activeX+xml"/>
  <Override PartName="/ppt/activeX/activeX30.xml" ContentType="application/vnd.ms-office.activeX+xml"/>
  <Override PartName="/ppt/activeX/activeX31.xml" ContentType="application/vnd.ms-office.activeX+xml"/>
  <Override PartName="/ppt/activeX/activeX32.xml" ContentType="application/vnd.ms-office.activeX+xml"/>
  <Override PartName="/ppt/activeX/activeX33.xml" ContentType="application/vnd.ms-office.activeX+xml"/>
  <Override PartName="/ppt/activeX/activeX34.xml" ContentType="application/vnd.ms-office.activeX+xml"/>
  <Override PartName="/ppt/activeX/activeX35.xml" ContentType="application/vnd.ms-office.activeX+xml"/>
  <Override PartName="/ppt/activeX/activeX36.xml" ContentType="application/vnd.ms-office.activeX+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4" r:id="rId9"/>
    <p:sldId id="265" r:id="rId10"/>
    <p:sldId id="260" r:id="rId11"/>
    <p:sldId id="261" r:id="rId12"/>
    <p:sldId id="262" r:id="rId13"/>
    <p:sldId id="263" r:id="rId14"/>
    <p:sldId id="266" r:id="rId15"/>
    <p:sldId id="270" r:id="rId16"/>
    <p:sldId id="267" r:id="rId17"/>
    <p:sldId id="269"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C00D29-B024-41F7-A430-CF18A7E4D555}" v="72" dt="2021-07-30T13:17:13.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p:cViewPr varScale="1">
        <p:scale>
          <a:sx n="63" d="100"/>
          <a:sy n="63" d="100"/>
        </p:scale>
        <p:origin x="138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5512D118-5CC6-11CF-8D67-00AA00BDCE1D}" r:id="rId1"/>
</file>

<file path=ppt/activeX/activeX10.xml><?xml version="1.0" encoding="utf-8"?>
<ax:ocx xmlns:ax="http://schemas.microsoft.com/office/2006/activeX" xmlns:r="http://schemas.openxmlformats.org/officeDocument/2006/relationships" ax:classid="{5512D118-5CC6-11CF-8D67-00AA00BDCE1D}" r:id="rId1"/>
</file>

<file path=ppt/activeX/activeX11.xml><?xml version="1.0" encoding="utf-8"?>
<ax:ocx xmlns:ax="http://schemas.microsoft.com/office/2006/activeX" xmlns:r="http://schemas.openxmlformats.org/officeDocument/2006/relationships" ax:classid="{5512D118-5CC6-11CF-8D67-00AA00BDCE1D}" r:id="rId1"/>
</file>

<file path=ppt/activeX/activeX12.xml><?xml version="1.0" encoding="utf-8"?>
<ax:ocx xmlns:ax="http://schemas.microsoft.com/office/2006/activeX" xmlns:r="http://schemas.openxmlformats.org/officeDocument/2006/relationships" ax:classid="{5512D118-5CC6-11CF-8D67-00AA00BDCE1D}" r:id="rId1"/>
</file>

<file path=ppt/activeX/activeX13.xml><?xml version="1.0" encoding="utf-8"?>
<ax:ocx xmlns:ax="http://schemas.microsoft.com/office/2006/activeX" xmlns:r="http://schemas.openxmlformats.org/officeDocument/2006/relationships" ax:classid="{5512D118-5CC6-11CF-8D67-00AA00BDCE1D}" r:id="rId1"/>
</file>

<file path=ppt/activeX/activeX14.xml><?xml version="1.0" encoding="utf-8"?>
<ax:ocx xmlns:ax="http://schemas.microsoft.com/office/2006/activeX" xmlns:r="http://schemas.openxmlformats.org/officeDocument/2006/relationships" ax:classid="{5512D118-5CC6-11CF-8D67-00AA00BDCE1D}" r:id="rId1"/>
</file>

<file path=ppt/activeX/activeX15.xml><?xml version="1.0" encoding="utf-8"?>
<ax:ocx xmlns:ax="http://schemas.microsoft.com/office/2006/activeX" xmlns:r="http://schemas.openxmlformats.org/officeDocument/2006/relationships" ax:classid="{5512D118-5CC6-11CF-8D67-00AA00BDCE1D}" r:id="rId1"/>
</file>

<file path=ppt/activeX/activeX16.xml><?xml version="1.0" encoding="utf-8"?>
<ax:ocx xmlns:ax="http://schemas.microsoft.com/office/2006/activeX" xmlns:r="http://schemas.openxmlformats.org/officeDocument/2006/relationships" ax:classid="{5512D118-5CC6-11CF-8D67-00AA00BDCE1D}" r:id="rId1"/>
</file>

<file path=ppt/activeX/activeX17.xml><?xml version="1.0" encoding="utf-8"?>
<ax:ocx xmlns:ax="http://schemas.microsoft.com/office/2006/activeX" xmlns:r="http://schemas.openxmlformats.org/officeDocument/2006/relationships" ax:classid="{5512D118-5CC6-11CF-8D67-00AA00BDCE1D}" r:id="rId1"/>
</file>

<file path=ppt/activeX/activeX18.xml><?xml version="1.0" encoding="utf-8"?>
<ax:ocx xmlns:ax="http://schemas.microsoft.com/office/2006/activeX" xmlns:r="http://schemas.openxmlformats.org/officeDocument/2006/relationships" ax:classid="{5512D118-5CC6-11CF-8D67-00AA00BDCE1D}" r:id="rId1"/>
</file>

<file path=ppt/activeX/activeX19.xml><?xml version="1.0" encoding="utf-8"?>
<ax:ocx xmlns:ax="http://schemas.microsoft.com/office/2006/activeX" xmlns:r="http://schemas.openxmlformats.org/officeDocument/2006/relationships" ax:classid="{5512D118-5CC6-11CF-8D67-00AA00BDCE1D}" r:id="rId1"/>
</file>

<file path=ppt/activeX/activeX2.xml><?xml version="1.0" encoding="utf-8"?>
<ax:ocx xmlns:ax="http://schemas.microsoft.com/office/2006/activeX" xmlns:r="http://schemas.openxmlformats.org/officeDocument/2006/relationships" ax:classid="{5512D118-5CC6-11CF-8D67-00AA00BDCE1D}" r:id="rId1"/>
</file>

<file path=ppt/activeX/activeX20.xml><?xml version="1.0" encoding="utf-8"?>
<ax:ocx xmlns:ax="http://schemas.microsoft.com/office/2006/activeX" xmlns:r="http://schemas.openxmlformats.org/officeDocument/2006/relationships" ax:classid="{5512D118-5CC6-11CF-8D67-00AA00BDCE1D}" r:id="rId1"/>
</file>

<file path=ppt/activeX/activeX21.xml><?xml version="1.0" encoding="utf-8"?>
<ax:ocx xmlns:ax="http://schemas.microsoft.com/office/2006/activeX" xmlns:r="http://schemas.openxmlformats.org/officeDocument/2006/relationships" ax:classid="{5512D118-5CC6-11CF-8D67-00AA00BDCE1D}" r:id="rId1"/>
</file>

<file path=ppt/activeX/activeX22.xml><?xml version="1.0" encoding="utf-8"?>
<ax:ocx xmlns:ax="http://schemas.microsoft.com/office/2006/activeX" xmlns:r="http://schemas.openxmlformats.org/officeDocument/2006/relationships" ax:classid="{5512D118-5CC6-11CF-8D67-00AA00BDCE1D}" r:id="rId1"/>
</file>

<file path=ppt/activeX/activeX23.xml><?xml version="1.0" encoding="utf-8"?>
<ax:ocx xmlns:ax="http://schemas.microsoft.com/office/2006/activeX" xmlns:r="http://schemas.openxmlformats.org/officeDocument/2006/relationships" ax:classid="{5512D118-5CC6-11CF-8D67-00AA00BDCE1D}" r:id="rId1"/>
</file>

<file path=ppt/activeX/activeX24.xml><?xml version="1.0" encoding="utf-8"?>
<ax:ocx xmlns:ax="http://schemas.microsoft.com/office/2006/activeX" xmlns:r="http://schemas.openxmlformats.org/officeDocument/2006/relationships" ax:classid="{5512D118-5CC6-11CF-8D67-00AA00BDCE1D}" r:id="rId1"/>
</file>

<file path=ppt/activeX/activeX25.xml><?xml version="1.0" encoding="utf-8"?>
<ax:ocx xmlns:ax="http://schemas.microsoft.com/office/2006/activeX" xmlns:r="http://schemas.openxmlformats.org/officeDocument/2006/relationships" ax:classid="{5512D118-5CC6-11CF-8D67-00AA00BDCE1D}" r:id="rId1"/>
</file>

<file path=ppt/activeX/activeX26.xml><?xml version="1.0" encoding="utf-8"?>
<ax:ocx xmlns:ax="http://schemas.microsoft.com/office/2006/activeX" xmlns:r="http://schemas.openxmlformats.org/officeDocument/2006/relationships" ax:classid="{5512D118-5CC6-11CF-8D67-00AA00BDCE1D}" r:id="rId1"/>
</file>

<file path=ppt/activeX/activeX27.xml><?xml version="1.0" encoding="utf-8"?>
<ax:ocx xmlns:ax="http://schemas.microsoft.com/office/2006/activeX" xmlns:r="http://schemas.openxmlformats.org/officeDocument/2006/relationships" ax:classid="{5512D118-5CC6-11CF-8D67-00AA00BDCE1D}" r:id="rId1"/>
</file>

<file path=ppt/activeX/activeX28.xml><?xml version="1.0" encoding="utf-8"?>
<ax:ocx xmlns:ax="http://schemas.microsoft.com/office/2006/activeX" xmlns:r="http://schemas.openxmlformats.org/officeDocument/2006/relationships" ax:classid="{5512D118-5CC6-11CF-8D67-00AA00BDCE1D}" r:id="rId1"/>
</file>

<file path=ppt/activeX/activeX29.xml><?xml version="1.0" encoding="utf-8"?>
<ax:ocx xmlns:ax="http://schemas.microsoft.com/office/2006/activeX" xmlns:r="http://schemas.openxmlformats.org/officeDocument/2006/relationships" ax:classid="{5512D118-5CC6-11CF-8D67-00AA00BDCE1D}" r:id="rId1"/>
</file>

<file path=ppt/activeX/activeX3.xml><?xml version="1.0" encoding="utf-8"?>
<ax:ocx xmlns:ax="http://schemas.microsoft.com/office/2006/activeX" xmlns:r="http://schemas.openxmlformats.org/officeDocument/2006/relationships" ax:classid="{5512D118-5CC6-11CF-8D67-00AA00BDCE1D}" r:id="rId1"/>
</file>

<file path=ppt/activeX/activeX30.xml><?xml version="1.0" encoding="utf-8"?>
<ax:ocx xmlns:ax="http://schemas.microsoft.com/office/2006/activeX" xmlns:r="http://schemas.openxmlformats.org/officeDocument/2006/relationships" ax:classid="{5512D118-5CC6-11CF-8D67-00AA00BDCE1D}" r:id="rId1"/>
</file>

<file path=ppt/activeX/activeX31.xml><?xml version="1.0" encoding="utf-8"?>
<ax:ocx xmlns:ax="http://schemas.microsoft.com/office/2006/activeX" xmlns:r="http://schemas.openxmlformats.org/officeDocument/2006/relationships" ax:classid="{5512D118-5CC6-11CF-8D67-00AA00BDCE1D}" r:id="rId1"/>
</file>

<file path=ppt/activeX/activeX32.xml><?xml version="1.0" encoding="utf-8"?>
<ax:ocx xmlns:ax="http://schemas.microsoft.com/office/2006/activeX" xmlns:r="http://schemas.openxmlformats.org/officeDocument/2006/relationships" ax:classid="{5512D118-5CC6-11CF-8D67-00AA00BDCE1D}" r:id="rId1"/>
</file>

<file path=ppt/activeX/activeX33.xml><?xml version="1.0" encoding="utf-8"?>
<ax:ocx xmlns:ax="http://schemas.microsoft.com/office/2006/activeX" xmlns:r="http://schemas.openxmlformats.org/officeDocument/2006/relationships" ax:classid="{5512D118-5CC6-11CF-8D67-00AA00BDCE1D}" r:id="rId1"/>
</file>

<file path=ppt/activeX/activeX34.xml><?xml version="1.0" encoding="utf-8"?>
<ax:ocx xmlns:ax="http://schemas.microsoft.com/office/2006/activeX" xmlns:r="http://schemas.openxmlformats.org/officeDocument/2006/relationships" ax:classid="{5512D118-5CC6-11CF-8D67-00AA00BDCE1D}" r:id="rId1"/>
</file>

<file path=ppt/activeX/activeX35.xml><?xml version="1.0" encoding="utf-8"?>
<ax:ocx xmlns:ax="http://schemas.microsoft.com/office/2006/activeX" xmlns:r="http://schemas.openxmlformats.org/officeDocument/2006/relationships" ax:classid="{5512D118-5CC6-11CF-8D67-00AA00BDCE1D}" r:id="rId1"/>
</file>

<file path=ppt/activeX/activeX36.xml><?xml version="1.0" encoding="utf-8"?>
<ax:ocx xmlns:ax="http://schemas.microsoft.com/office/2006/activeX" xmlns:r="http://schemas.openxmlformats.org/officeDocument/2006/relationships" ax:classid="{5512D118-5CC6-11CF-8D67-00AA00BDCE1D}" r:id="rId1"/>
</file>

<file path=ppt/activeX/activeX4.xml><?xml version="1.0" encoding="utf-8"?>
<ax:ocx xmlns:ax="http://schemas.microsoft.com/office/2006/activeX" xmlns:r="http://schemas.openxmlformats.org/officeDocument/2006/relationships" ax:classid="{5512D118-5CC6-11CF-8D67-00AA00BDCE1D}" r:id="rId1"/>
</file>

<file path=ppt/activeX/activeX5.xml><?xml version="1.0" encoding="utf-8"?>
<ax:ocx xmlns:ax="http://schemas.microsoft.com/office/2006/activeX" xmlns:r="http://schemas.openxmlformats.org/officeDocument/2006/relationships" ax:classid="{5512D118-5CC6-11CF-8D67-00AA00BDCE1D}" r:id="rId1"/>
</file>

<file path=ppt/activeX/activeX6.xml><?xml version="1.0" encoding="utf-8"?>
<ax:ocx xmlns:ax="http://schemas.microsoft.com/office/2006/activeX" xmlns:r="http://schemas.openxmlformats.org/officeDocument/2006/relationships" ax:classid="{5512D118-5CC6-11CF-8D67-00AA00BDCE1D}" r:id="rId1"/>
</file>

<file path=ppt/activeX/activeX7.xml><?xml version="1.0" encoding="utf-8"?>
<ax:ocx xmlns:ax="http://schemas.microsoft.com/office/2006/activeX" xmlns:r="http://schemas.openxmlformats.org/officeDocument/2006/relationships" ax:classid="{5512D118-5CC6-11CF-8D67-00AA00BDCE1D}" r:id="rId1"/>
</file>

<file path=ppt/activeX/activeX8.xml><?xml version="1.0" encoding="utf-8"?>
<ax:ocx xmlns:ax="http://schemas.microsoft.com/office/2006/activeX" xmlns:r="http://schemas.openxmlformats.org/officeDocument/2006/relationships" ax:classid="{5512D118-5CC6-11CF-8D67-00AA00BDCE1D}" r:id="rId1"/>
</file>

<file path=ppt/activeX/activeX9.xml><?xml version="1.0" encoding="utf-8"?>
<ax:ocx xmlns:ax="http://schemas.microsoft.com/office/2006/activeX" xmlns:r="http://schemas.openxmlformats.org/officeDocument/2006/relationships" ax:classid="{5512D118-5CC6-11CF-8D67-00AA00BDCE1D}" r:id="rId1"/>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3256BF92-FC65-447E-8CE5-A7399247E8C3}"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6BF92-FC65-447E-8CE5-A7399247E8C3}"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56BF92-FC65-447E-8CE5-A7399247E8C3}"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56BF92-FC65-447E-8CE5-A7399247E8C3}"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3256BF92-FC65-447E-8CE5-A7399247E8C3}"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56BF92-FC65-447E-8CE5-A7399247E8C3}"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3D110-EEF3-42AB-B1A6-4842E794F1AE}"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56BF92-FC65-447E-8CE5-A7399247E8C3}" type="datetimeFigureOut">
              <a:rPr lang="en-US" smtClean="0"/>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56BF92-FC65-447E-8CE5-A7399247E8C3}" type="datetimeFigureOut">
              <a:rPr lang="en-US" smtClean="0"/>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6BF92-FC65-447E-8CE5-A7399247E8C3}" type="datetimeFigureOut">
              <a:rPr lang="en-US" smtClean="0"/>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3256BF92-FC65-447E-8CE5-A7399247E8C3}" type="datetimeFigureOut">
              <a:rPr lang="en-US" smtClean="0"/>
              <a:t>12/12/2022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F73D110-EEF3-42AB-B1A6-4842E794F1A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56BF92-FC65-447E-8CE5-A7399247E8C3}"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73D110-EEF3-42AB-B1A6-4842E794F1A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256BF92-FC65-447E-8CE5-A7399247E8C3}" type="datetimeFigureOut">
              <a:rPr lang="en-US" smtClean="0"/>
              <a:t>12/12/2022</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F73D110-EEF3-42AB-B1A6-4842E794F1A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5.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5.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5" Type="http://schemas.openxmlformats.org/officeDocument/2006/relationships/image" Target="../media/image5.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5" Type="http://schemas.openxmlformats.org/officeDocument/2006/relationships/image" Target="../media/image5.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5" Type="http://schemas.openxmlformats.org/officeDocument/2006/relationships/image" Target="../media/image5.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5.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11.emf"/><Relationship Id="rId5" Type="http://schemas.openxmlformats.org/officeDocument/2006/relationships/image" Target="../media/image5.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3" Type="http://schemas.openxmlformats.org/officeDocument/2006/relationships/control" Target="../activeX/activeX11.xml"/><Relationship Id="rId18" Type="http://schemas.openxmlformats.org/officeDocument/2006/relationships/control" Target="../activeX/activeX16.xml"/><Relationship Id="rId26" Type="http://schemas.openxmlformats.org/officeDocument/2006/relationships/control" Target="../activeX/activeX24.xml"/><Relationship Id="rId39" Type="http://schemas.openxmlformats.org/officeDocument/2006/relationships/slideLayout" Target="../slideLayouts/slideLayout6.xml"/><Relationship Id="rId21" Type="http://schemas.openxmlformats.org/officeDocument/2006/relationships/control" Target="../activeX/activeX19.xml"/><Relationship Id="rId34" Type="http://schemas.openxmlformats.org/officeDocument/2006/relationships/control" Target="../activeX/activeX32.xml"/><Relationship Id="rId7" Type="http://schemas.openxmlformats.org/officeDocument/2006/relationships/control" Target="../activeX/activeX5.xml"/><Relationship Id="rId2" Type="http://schemas.openxmlformats.org/officeDocument/2006/relationships/audio" Target="../media/media9.wav"/><Relationship Id="rId16" Type="http://schemas.openxmlformats.org/officeDocument/2006/relationships/control" Target="../activeX/activeX14.xml"/><Relationship Id="rId20" Type="http://schemas.openxmlformats.org/officeDocument/2006/relationships/control" Target="../activeX/activeX18.xml"/><Relationship Id="rId29" Type="http://schemas.openxmlformats.org/officeDocument/2006/relationships/control" Target="../activeX/activeX27.xml"/><Relationship Id="rId41" Type="http://schemas.openxmlformats.org/officeDocument/2006/relationships/image" Target="../media/image14.wmf"/><Relationship Id="rId1" Type="http://schemas.microsoft.com/office/2007/relationships/media" Target="../media/media9.wav"/><Relationship Id="rId6" Type="http://schemas.openxmlformats.org/officeDocument/2006/relationships/control" Target="../activeX/activeX4.xml"/><Relationship Id="rId11" Type="http://schemas.openxmlformats.org/officeDocument/2006/relationships/control" Target="../activeX/activeX9.xml"/><Relationship Id="rId24" Type="http://schemas.openxmlformats.org/officeDocument/2006/relationships/control" Target="../activeX/activeX22.xml"/><Relationship Id="rId32" Type="http://schemas.openxmlformats.org/officeDocument/2006/relationships/control" Target="../activeX/activeX30.xml"/><Relationship Id="rId37" Type="http://schemas.openxmlformats.org/officeDocument/2006/relationships/control" Target="../activeX/activeX35.xml"/><Relationship Id="rId40" Type="http://schemas.openxmlformats.org/officeDocument/2006/relationships/image" Target="../media/image5.png"/><Relationship Id="rId5" Type="http://schemas.openxmlformats.org/officeDocument/2006/relationships/control" Target="../activeX/activeX3.xml"/><Relationship Id="rId15" Type="http://schemas.openxmlformats.org/officeDocument/2006/relationships/control" Target="../activeX/activeX13.xml"/><Relationship Id="rId23" Type="http://schemas.openxmlformats.org/officeDocument/2006/relationships/control" Target="../activeX/activeX21.xml"/><Relationship Id="rId28" Type="http://schemas.openxmlformats.org/officeDocument/2006/relationships/control" Target="../activeX/activeX26.xml"/><Relationship Id="rId36" Type="http://schemas.openxmlformats.org/officeDocument/2006/relationships/control" Target="../activeX/activeX34.xml"/><Relationship Id="rId10" Type="http://schemas.openxmlformats.org/officeDocument/2006/relationships/control" Target="../activeX/activeX8.xml"/><Relationship Id="rId19" Type="http://schemas.openxmlformats.org/officeDocument/2006/relationships/control" Target="../activeX/activeX17.xml"/><Relationship Id="rId31" Type="http://schemas.openxmlformats.org/officeDocument/2006/relationships/control" Target="../activeX/activeX29.xml"/><Relationship Id="rId4" Type="http://schemas.openxmlformats.org/officeDocument/2006/relationships/control" Target="../activeX/activeX2.xml"/><Relationship Id="rId9" Type="http://schemas.openxmlformats.org/officeDocument/2006/relationships/control" Target="../activeX/activeX7.xml"/><Relationship Id="rId14" Type="http://schemas.openxmlformats.org/officeDocument/2006/relationships/control" Target="../activeX/activeX12.xml"/><Relationship Id="rId22" Type="http://schemas.openxmlformats.org/officeDocument/2006/relationships/control" Target="../activeX/activeX20.xml"/><Relationship Id="rId27" Type="http://schemas.openxmlformats.org/officeDocument/2006/relationships/control" Target="../activeX/activeX25.xml"/><Relationship Id="rId30" Type="http://schemas.openxmlformats.org/officeDocument/2006/relationships/control" Target="../activeX/activeX28.xml"/><Relationship Id="rId35" Type="http://schemas.openxmlformats.org/officeDocument/2006/relationships/control" Target="../activeX/activeX33.xml"/><Relationship Id="rId8" Type="http://schemas.openxmlformats.org/officeDocument/2006/relationships/control" Target="../activeX/activeX6.xml"/><Relationship Id="rId3" Type="http://schemas.openxmlformats.org/officeDocument/2006/relationships/control" Target="../activeX/activeX1.xml"/><Relationship Id="rId12" Type="http://schemas.openxmlformats.org/officeDocument/2006/relationships/control" Target="../activeX/activeX10.xml"/><Relationship Id="rId17" Type="http://schemas.openxmlformats.org/officeDocument/2006/relationships/control" Target="../activeX/activeX15.xml"/><Relationship Id="rId25" Type="http://schemas.openxmlformats.org/officeDocument/2006/relationships/control" Target="../activeX/activeX23.xml"/><Relationship Id="rId33" Type="http://schemas.openxmlformats.org/officeDocument/2006/relationships/control" Target="../activeX/activeX31.xml"/><Relationship Id="rId38" Type="http://schemas.openxmlformats.org/officeDocument/2006/relationships/control" Target="../activeX/activeX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Work-based learning	</a:t>
            </a:r>
          </a:p>
        </p:txBody>
      </p:sp>
      <p:sp>
        <p:nvSpPr>
          <p:cNvPr id="3" name="Subtitle 2"/>
          <p:cNvSpPr>
            <a:spLocks noGrp="1"/>
          </p:cNvSpPr>
          <p:nvPr>
            <p:ph type="subTitle" idx="1"/>
          </p:nvPr>
        </p:nvSpPr>
        <p:spPr>
          <a:xfrm rot="19140000">
            <a:off x="1212277" y="2552661"/>
            <a:ext cx="6511131" cy="329259"/>
          </a:xfrm>
        </p:spPr>
        <p:txBody>
          <a:bodyPr/>
          <a:lstStyle/>
          <a:p>
            <a:endParaRPr lang="en-US" dirty="0"/>
          </a:p>
        </p:txBody>
      </p:sp>
      <p:sp>
        <p:nvSpPr>
          <p:cNvPr id="4" name="TextBox 3"/>
          <p:cNvSpPr txBox="1"/>
          <p:nvPr/>
        </p:nvSpPr>
        <p:spPr>
          <a:xfrm>
            <a:off x="3810000" y="4267200"/>
            <a:ext cx="4495800" cy="369332"/>
          </a:xfrm>
          <a:prstGeom prst="rect">
            <a:avLst/>
          </a:prstGeom>
          <a:noFill/>
        </p:spPr>
        <p:txBody>
          <a:bodyPr wrap="square" rtlCol="0">
            <a:spAutoFit/>
          </a:bodyPr>
          <a:lstStyle/>
          <a:p>
            <a:r>
              <a:rPr lang="en-US" dirty="0"/>
              <a:t>Parent and Student Orientation</a:t>
            </a:r>
          </a:p>
        </p:txBody>
      </p:sp>
      <p:pic>
        <p:nvPicPr>
          <p:cNvPr id="3074" name="Picture 2" descr="http://www.aamu.edu/Admissions/fincialaid/importantinformation/Documents/StudentEmployment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800600"/>
            <a:ext cx="3376613" cy="162970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84667"/>
            <a:ext cx="3487562" cy="172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1000" y="2819401"/>
            <a:ext cx="609600" cy="609600"/>
          </a:xfrm>
          <a:prstGeom prst="rect">
            <a:avLst/>
          </a:prstGeom>
        </p:spPr>
      </p:pic>
      <p:sp>
        <p:nvSpPr>
          <p:cNvPr id="9" name="TextBox 8"/>
          <p:cNvSpPr txBox="1"/>
          <p:nvPr/>
        </p:nvSpPr>
        <p:spPr>
          <a:xfrm>
            <a:off x="4724400" y="2819401"/>
            <a:ext cx="2667000" cy="646331"/>
          </a:xfrm>
          <a:prstGeom prst="rect">
            <a:avLst/>
          </a:prstGeom>
          <a:noFill/>
        </p:spPr>
        <p:txBody>
          <a:bodyPr wrap="square" rtlCol="0">
            <a:spAutoFit/>
          </a:bodyPr>
          <a:lstStyle/>
          <a:p>
            <a:r>
              <a:rPr lang="en-US" dirty="0"/>
              <a:t>Click on the speaker on each slide to learn more!</a:t>
            </a: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013" y="5630822"/>
            <a:ext cx="3502164"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8971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0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Wage/Hour Time Sheet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575" y="2747597"/>
            <a:ext cx="7439025"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67332" y="1219200"/>
            <a:ext cx="7362268" cy="1477328"/>
          </a:xfrm>
          <a:prstGeom prst="rect">
            <a:avLst/>
          </a:prstGeom>
          <a:noFill/>
        </p:spPr>
        <p:txBody>
          <a:bodyPr wrap="square" rtlCol="0">
            <a:spAutoFit/>
          </a:bodyPr>
          <a:lstStyle/>
          <a:p>
            <a:r>
              <a:rPr lang="en-US" dirty="0"/>
              <a:t>Every day your student should record the hours they work on the job. They will be required to have a supervisor to sign time sheet at the end of each month.  </a:t>
            </a:r>
          </a:p>
          <a:p>
            <a:endParaRPr lang="en-US" dirty="0"/>
          </a:p>
          <a:p>
            <a:r>
              <a:rPr lang="en-US" dirty="0"/>
              <a:t>The WBL Coordinator will provide a schedule for turning in this form.</a:t>
            </a:r>
          </a:p>
        </p:txBody>
      </p:sp>
      <p:sp>
        <p:nvSpPr>
          <p:cNvPr id="5" name="Rectangle 4"/>
          <p:cNvSpPr/>
          <p:nvPr/>
        </p:nvSpPr>
        <p:spPr>
          <a:xfrm>
            <a:off x="4724400" y="6096000"/>
            <a:ext cx="4043992" cy="369332"/>
          </a:xfrm>
          <a:prstGeom prst="rect">
            <a:avLst/>
          </a:prstGeom>
        </p:spPr>
        <p:txBody>
          <a:bodyPr wrap="none">
            <a:spAutoFit/>
          </a:bodyPr>
          <a:lstStyle/>
          <a:p>
            <a:r>
              <a:rPr lang="en-US" dirty="0"/>
              <a:t>Career Related Education Manual 2012</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77200" y="5486400"/>
            <a:ext cx="609600" cy="609600"/>
          </a:xfrm>
          <a:prstGeom prst="rect">
            <a:avLst/>
          </a:prstGeom>
        </p:spPr>
      </p:pic>
    </p:spTree>
    <p:extLst>
      <p:ext uri="{BB962C8B-B14F-4D97-AF65-F5344CB8AC3E}">
        <p14:creationId xmlns:p14="http://schemas.microsoft.com/office/powerpoint/2010/main" val="2711760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8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Receiving Credit For WBL</a:t>
            </a:r>
          </a:p>
        </p:txBody>
      </p:sp>
      <p:sp>
        <p:nvSpPr>
          <p:cNvPr id="3" name="Content Placeholder 2"/>
          <p:cNvSpPr>
            <a:spLocks noGrp="1"/>
          </p:cNvSpPr>
          <p:nvPr>
            <p:ph idx="1"/>
          </p:nvPr>
        </p:nvSpPr>
        <p:spPr/>
        <p:txBody>
          <a:bodyPr/>
          <a:lstStyle/>
          <a:p>
            <a:endParaRPr lang="en-US" dirty="0"/>
          </a:p>
          <a:p>
            <a:r>
              <a:rPr lang="en-US" dirty="0"/>
              <a:t>Each WBL student should take  their work position seriously.  Being on time to work, reporting to work when scheduled, following all legal and ethical guidelines,  maintaining grades, learning required work-related skills are all important areas for success in the program.  The “Termination Form”  details expectations of students.  It is important for students to follow these  to receive a passing grade and credit for WBL.</a:t>
            </a:r>
          </a:p>
          <a:p>
            <a:endParaRPr lang="en-US" dirty="0"/>
          </a:p>
          <a:p>
            <a:endParaRPr lang="en-US" dirty="0"/>
          </a:p>
          <a:p>
            <a:endParaRPr lang="en-US"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276600"/>
            <a:ext cx="5753100" cy="342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96200" y="4684428"/>
            <a:ext cx="609600" cy="609600"/>
          </a:xfrm>
          <a:prstGeom prst="rect">
            <a:avLst/>
          </a:prstGeom>
        </p:spPr>
      </p:pic>
    </p:spTree>
    <p:extLst>
      <p:ext uri="{BB962C8B-B14F-4D97-AF65-F5344CB8AC3E}">
        <p14:creationId xmlns:p14="http://schemas.microsoft.com/office/powerpoint/2010/main" val="459060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4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Journals and Career Portfolio	</a:t>
            </a:r>
          </a:p>
        </p:txBody>
      </p:sp>
      <p:sp>
        <p:nvSpPr>
          <p:cNvPr id="3" name="Content Placeholder 2"/>
          <p:cNvSpPr>
            <a:spLocks noGrp="1"/>
          </p:cNvSpPr>
          <p:nvPr>
            <p:ph idx="1"/>
          </p:nvPr>
        </p:nvSpPr>
        <p:spPr/>
        <p:txBody>
          <a:bodyPr/>
          <a:lstStyle/>
          <a:p>
            <a:r>
              <a:rPr lang="en-US" dirty="0"/>
              <a:t>Each WBL Student will be required to complete a series of journals as well as a career portfolio that will be completed over the course of the program.</a:t>
            </a:r>
          </a:p>
          <a:p>
            <a:r>
              <a:rPr lang="en-US" dirty="0"/>
              <a:t>The portfolio will help students build a series of items that will be helpful as the student applies for internships, future employment, and college.</a:t>
            </a:r>
          </a:p>
          <a:p>
            <a:r>
              <a:rPr lang="en-US" dirty="0"/>
              <a:t>It will include items such as a resume, cover letter, letters of reference, follow up letter and more.</a:t>
            </a:r>
          </a:p>
          <a:p>
            <a:r>
              <a:rPr lang="en-US" dirty="0"/>
              <a:t>Students will also be required to meet with their coordinator on a regular basis during the program.</a:t>
            </a:r>
          </a:p>
          <a:p>
            <a:r>
              <a:rPr lang="en-US" dirty="0"/>
              <a:t>The journals, portfolio and meeting will be another assessment tool for the coordinator to evaluate the student’s progress.</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584510"/>
            <a:ext cx="1981200" cy="1892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95208" y="6468692"/>
            <a:ext cx="4043992" cy="369332"/>
          </a:xfrm>
          <a:prstGeom prst="rect">
            <a:avLst/>
          </a:prstGeom>
        </p:spPr>
        <p:txBody>
          <a:bodyPr wrap="none">
            <a:spAutoFit/>
          </a:bodyPr>
          <a:lstStyle/>
          <a:p>
            <a:r>
              <a:rPr lang="en-US" dirty="0"/>
              <a:t>Career Related Education Manual 2012</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34000" y="4846934"/>
            <a:ext cx="609600" cy="609600"/>
          </a:xfrm>
          <a:prstGeom prst="rect">
            <a:avLst/>
          </a:prstGeom>
        </p:spPr>
      </p:pic>
    </p:spTree>
    <p:extLst>
      <p:ext uri="{BB962C8B-B14F-4D97-AF65-F5344CB8AC3E}">
        <p14:creationId xmlns:p14="http://schemas.microsoft.com/office/powerpoint/2010/main" val="15098016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1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 Statement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581400"/>
            <a:ext cx="65627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399" y="1447800"/>
            <a:ext cx="7019925" cy="2031325"/>
          </a:xfrm>
          <a:prstGeom prst="rect">
            <a:avLst/>
          </a:prstGeom>
          <a:noFill/>
        </p:spPr>
        <p:txBody>
          <a:bodyPr wrap="square" rtlCol="0">
            <a:spAutoFit/>
          </a:bodyPr>
          <a:lstStyle/>
          <a:p>
            <a:r>
              <a:rPr lang="en-US" dirty="0"/>
              <a:t>Students must always demonstrate professionalism in dealing with sensitive information exposed to on the job.  Students should not discuss or knowingly distribute information learned while working.  </a:t>
            </a:r>
          </a:p>
          <a:p>
            <a:endParaRPr lang="en-US" dirty="0"/>
          </a:p>
          <a:p>
            <a:r>
              <a:rPr lang="en-US" dirty="0"/>
              <a:t>Students are asked to sign a confidentially statement and should carefully review and understand the consequences related to this statement. </a:t>
            </a:r>
          </a:p>
        </p:txBody>
      </p:sp>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3479125"/>
            <a:ext cx="17526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45840" y="5486400"/>
            <a:ext cx="609600" cy="609600"/>
          </a:xfrm>
          <a:prstGeom prst="rect">
            <a:avLst/>
          </a:prstGeom>
        </p:spPr>
      </p:pic>
    </p:spTree>
    <p:extLst>
      <p:ext uri="{BB962C8B-B14F-4D97-AF65-F5344CB8AC3E}">
        <p14:creationId xmlns:p14="http://schemas.microsoft.com/office/powerpoint/2010/main" val="525947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5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	</a:t>
            </a:r>
          </a:p>
        </p:txBody>
      </p:sp>
      <p:sp>
        <p:nvSpPr>
          <p:cNvPr id="3" name="Content Placeholder 2"/>
          <p:cNvSpPr>
            <a:spLocks noGrp="1"/>
          </p:cNvSpPr>
          <p:nvPr>
            <p:ph idx="1"/>
          </p:nvPr>
        </p:nvSpPr>
        <p:spPr/>
        <p:txBody>
          <a:bodyPr/>
          <a:lstStyle/>
          <a:p>
            <a:r>
              <a:rPr lang="en-US" dirty="0"/>
              <a:t>The employer should assign a mentor for the student.</a:t>
            </a:r>
          </a:p>
          <a:p>
            <a:endParaRPr lang="en-US" dirty="0"/>
          </a:p>
          <a:p>
            <a:r>
              <a:rPr lang="en-US" dirty="0"/>
              <a:t>This individual should be an employee who can offer advice and devote time to assist the student and encourage the success of the student.</a:t>
            </a:r>
          </a:p>
          <a:p>
            <a:r>
              <a:rPr lang="en-US" dirty="0"/>
              <a:t>The mentor should be someone the student can emulate.</a:t>
            </a:r>
          </a:p>
          <a:p>
            <a:r>
              <a:rPr lang="en-US" dirty="0"/>
              <a:t>The mentor should have a experience at the job and ability to assist the student in training.</a:t>
            </a:r>
          </a:p>
          <a:p>
            <a:endParaRPr lang="en-US" dirty="0"/>
          </a:p>
          <a:p>
            <a:r>
              <a:rPr lang="en-US" dirty="0"/>
              <a:t>An employer mentor is an important part of the WBL Program.   </a:t>
            </a: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436300"/>
            <a:ext cx="2238375"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72299" y="6442591"/>
            <a:ext cx="4043992" cy="369332"/>
          </a:xfrm>
          <a:prstGeom prst="rect">
            <a:avLst/>
          </a:prstGeom>
        </p:spPr>
        <p:txBody>
          <a:bodyPr wrap="none">
            <a:spAutoFit/>
          </a:bodyPr>
          <a:lstStyle/>
          <a:p>
            <a:r>
              <a:rPr lang="en-US" dirty="0"/>
              <a:t>Career Related Education Manual 2012</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767499" y="5150675"/>
            <a:ext cx="609600" cy="609600"/>
          </a:xfrm>
          <a:prstGeom prst="rect">
            <a:avLst/>
          </a:prstGeom>
        </p:spPr>
      </p:pic>
    </p:spTree>
    <p:extLst>
      <p:ext uri="{BB962C8B-B14F-4D97-AF65-F5344CB8AC3E}">
        <p14:creationId xmlns:p14="http://schemas.microsoft.com/office/powerpoint/2010/main" val="11639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summary, the Work-Based Learning program is an opportunity to gain the competitive advantage while working in a career field of interest.</a:t>
            </a:r>
          </a:p>
          <a:p>
            <a:endParaRPr lang="en-US" dirty="0"/>
          </a:p>
          <a:p>
            <a:r>
              <a:rPr lang="en-US" dirty="0"/>
              <a:t>Since students are allowed to leave school for their position and receive graduation credit for the successful completion of the program, students have a series of documents including an Application, Training Agreement, Termination  Form, Confidentially Statement, and Consent Form the outlines the duties and responsibilities of the students, employers and coordinator. </a:t>
            </a:r>
          </a:p>
          <a:p>
            <a:r>
              <a:rPr lang="en-US" dirty="0"/>
              <a:t>Thank you for supporting the WBL Program.  Success of this program for all students requires a partnership between the school, parents, student and employers.</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125" y="4191000"/>
            <a:ext cx="4411811"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33800" y="5764213"/>
            <a:ext cx="609600" cy="609600"/>
          </a:xfrm>
          <a:prstGeom prst="rect">
            <a:avLst/>
          </a:prstGeom>
        </p:spPr>
      </p:pic>
    </p:spTree>
    <p:extLst>
      <p:ext uri="{BB962C8B-B14F-4D97-AF65-F5344CB8AC3E}">
        <p14:creationId xmlns:p14="http://schemas.microsoft.com/office/powerpoint/2010/main" val="39535389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35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Welcome To Work-Based Learning</a:t>
            </a:r>
          </a:p>
        </p:txBody>
      </p:sp>
      <p:sp>
        <p:nvSpPr>
          <p:cNvPr id="3" name="Content Placeholder 2"/>
          <p:cNvSpPr>
            <a:spLocks noGrp="1"/>
          </p:cNvSpPr>
          <p:nvPr>
            <p:ph idx="1"/>
          </p:nvPr>
        </p:nvSpPr>
        <p:spPr>
          <a:xfrm>
            <a:off x="457200" y="1066800"/>
            <a:ext cx="7886700" cy="5189750"/>
          </a:xfrm>
        </p:spPr>
        <p:txBody>
          <a:bodyPr>
            <a:normAutofit lnSpcReduction="10000"/>
          </a:bodyPr>
          <a:lstStyle/>
          <a:p>
            <a:r>
              <a:rPr lang="en-US" sz="2000" dirty="0"/>
              <a:t>Parents and Students,</a:t>
            </a:r>
          </a:p>
          <a:p>
            <a:endParaRPr lang="en-US" sz="2000" dirty="0"/>
          </a:p>
          <a:p>
            <a:r>
              <a:rPr lang="en-US" sz="2000" dirty="0"/>
              <a:t>Welcome to Work-Based Learning!</a:t>
            </a:r>
          </a:p>
          <a:p>
            <a:endParaRPr lang="en-US" sz="2000" dirty="0"/>
          </a:p>
          <a:p>
            <a:pPr marL="0" lvl="1" indent="0">
              <a:buNone/>
            </a:pPr>
            <a:r>
              <a:rPr lang="en-US" sz="2000" dirty="0"/>
              <a:t>Congratulations on selecting a program that will help your student develop both personally and professionally.  This is a wonderful opportunity for them to gain the competitive advantage for a successful future in a career field of choice. Students enrolled in WBL leave school early each day to pursue a position of interest in a local business.</a:t>
            </a:r>
          </a:p>
          <a:p>
            <a:pPr marL="0" lvl="1" indent="0">
              <a:buNone/>
            </a:pPr>
            <a:endParaRPr lang="en-US" sz="2000" dirty="0"/>
          </a:p>
          <a:p>
            <a:pPr marL="0" lvl="1" indent="0">
              <a:buNone/>
            </a:pPr>
            <a:r>
              <a:rPr lang="en-US" sz="2000" dirty="0"/>
              <a:t>Work-Based Learning extends the traditional classroom and traditional styles of learning to the real world. It is the perfect pairing of academics and application.</a:t>
            </a:r>
          </a:p>
          <a:p>
            <a:pPr marL="0" lvl="1" indent="0">
              <a:buNone/>
            </a:pPr>
            <a:endParaRPr lang="en-US" sz="2000" dirty="0"/>
          </a:p>
          <a:p>
            <a:pPr marL="0" lvl="1" indent="0">
              <a:buNone/>
            </a:pPr>
            <a:r>
              <a:rPr lang="en-US" sz="2000" dirty="0"/>
              <a:t>It is also an exciting opportunity to earn credit towards high school graduation while working in an exciting career field.</a:t>
            </a:r>
          </a:p>
          <a:p>
            <a:pPr lvl="1"/>
            <a:endParaRPr lang="en-US" sz="20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077200" y="5791200"/>
            <a:ext cx="609600" cy="609600"/>
          </a:xfrm>
          <a:prstGeom prst="rect">
            <a:avLst/>
          </a:prstGeom>
        </p:spPr>
      </p:pic>
    </p:spTree>
    <p:extLst>
      <p:ext uri="{BB962C8B-B14F-4D97-AF65-F5344CB8AC3E}">
        <p14:creationId xmlns:p14="http://schemas.microsoft.com/office/powerpoint/2010/main" val="41106405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2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Parent/Guardian Role</a:t>
            </a:r>
          </a:p>
        </p:txBody>
      </p:sp>
      <p:sp>
        <p:nvSpPr>
          <p:cNvPr id="3" name="Text Placeholder 2"/>
          <p:cNvSpPr>
            <a:spLocks noGrp="1"/>
          </p:cNvSpPr>
          <p:nvPr>
            <p:ph type="body" idx="1"/>
          </p:nvPr>
        </p:nvSpPr>
        <p:spPr/>
        <p:txBody>
          <a:bodyPr/>
          <a:lstStyle/>
          <a:p>
            <a:endParaRPr lang="en-US" dirty="0"/>
          </a:p>
        </p:txBody>
      </p:sp>
      <p:sp>
        <p:nvSpPr>
          <p:cNvPr id="4" name="Content Placeholder 3"/>
          <p:cNvSpPr>
            <a:spLocks noGrp="1"/>
          </p:cNvSpPr>
          <p:nvPr>
            <p:ph sz="half" idx="2"/>
          </p:nvPr>
        </p:nvSpPr>
        <p:spPr>
          <a:xfrm>
            <a:off x="819150" y="1701848"/>
            <a:ext cx="7715250" cy="4470352"/>
          </a:xfrm>
        </p:spPr>
        <p:txBody>
          <a:bodyPr>
            <a:normAutofit/>
          </a:bodyPr>
          <a:lstStyle/>
          <a:p>
            <a:pPr marL="0" lvl="1" indent="0" algn="just">
              <a:buNone/>
            </a:pPr>
            <a:r>
              <a:rPr lang="en-US" dirty="0"/>
              <a:t>Your student’s success will depend on your support and understanding of the WBL Program.  Please take time to review the documents your student will bring home from the program.</a:t>
            </a:r>
          </a:p>
          <a:p>
            <a:pPr marL="0" lvl="1" indent="0" algn="just">
              <a:buNone/>
            </a:pPr>
            <a:endParaRPr lang="en-US" dirty="0"/>
          </a:p>
          <a:p>
            <a:pPr marL="0" lvl="1" indent="0" algn="just">
              <a:buNone/>
            </a:pPr>
            <a:r>
              <a:rPr lang="en-US" dirty="0"/>
              <a:t>You will be reviewing with your student the documents mentioned in this presentation. Please sign each document so your student may return promptly to their WBL Coordinator.</a:t>
            </a:r>
          </a:p>
          <a:p>
            <a:pPr marL="0" lvl="1" indent="0" algn="just">
              <a:buNone/>
            </a:pPr>
            <a:endParaRPr lang="en-US" dirty="0"/>
          </a:p>
          <a:p>
            <a:pPr marL="0" lvl="1" indent="0" algn="just">
              <a:buNone/>
            </a:pPr>
            <a:r>
              <a:rPr lang="en-US" dirty="0"/>
              <a:t>Your student’s WBL Coordinator will be a local school teacher who will evaluate and support your student in this program.  They will make regular contact with your student’s employer to assist both the employer and the student with the placement. </a:t>
            </a:r>
          </a:p>
          <a:p>
            <a:pPr marL="0" lvl="1" indent="0">
              <a:buNone/>
            </a:pPr>
            <a:endParaRPr lang="en-US" dirty="0"/>
          </a:p>
          <a:p>
            <a:endParaRPr lang="en-US" dirty="0"/>
          </a:p>
          <a:p>
            <a:endParaRPr lang="en-US" dirty="0"/>
          </a:p>
          <a:p>
            <a:endParaRPr lang="en-US" dirty="0"/>
          </a:p>
          <a:p>
            <a:endParaRPr lang="en-US" dirty="0"/>
          </a:p>
        </p:txBody>
      </p:sp>
      <p:sp>
        <p:nvSpPr>
          <p:cNvPr id="5" name="Text Placeholder 4"/>
          <p:cNvSpPr>
            <a:spLocks noGrp="1"/>
          </p:cNvSpPr>
          <p:nvPr>
            <p:ph type="body" sz="quarter" idx="3"/>
          </p:nvPr>
        </p:nvSpPr>
        <p:spPr>
          <a:xfrm>
            <a:off x="10439400" y="1447800"/>
            <a:ext cx="813816" cy="274320"/>
          </a:xfrm>
        </p:spPr>
        <p:txBody>
          <a:bodyPr>
            <a:normAutofit fontScale="92500" lnSpcReduction="10000"/>
          </a:bodyPr>
          <a:lstStyle/>
          <a:p>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399" y="228600"/>
            <a:ext cx="2088589" cy="138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68893" y="5334000"/>
            <a:ext cx="609600" cy="609600"/>
          </a:xfrm>
          <a:prstGeom prst="rect">
            <a:avLst/>
          </a:prstGeom>
        </p:spPr>
      </p:pic>
    </p:spTree>
    <p:extLst>
      <p:ext uri="{BB962C8B-B14F-4D97-AF65-F5344CB8AC3E}">
        <p14:creationId xmlns:p14="http://schemas.microsoft.com/office/powerpoint/2010/main" val="2027434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96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Parent/Guardian Role</a:t>
            </a:r>
          </a:p>
        </p:txBody>
      </p:sp>
      <p:sp>
        <p:nvSpPr>
          <p:cNvPr id="8" name="Content Placeholder 7"/>
          <p:cNvSpPr>
            <a:spLocks noGrp="1"/>
          </p:cNvSpPr>
          <p:nvPr>
            <p:ph idx="1"/>
          </p:nvPr>
        </p:nvSpPr>
        <p:spPr>
          <a:xfrm>
            <a:off x="822960" y="1100628"/>
            <a:ext cx="7559040" cy="4461972"/>
          </a:xfrm>
        </p:spPr>
        <p:txBody>
          <a:bodyPr>
            <a:normAutofit fontScale="85000" lnSpcReduction="20000"/>
          </a:bodyPr>
          <a:lstStyle/>
          <a:p>
            <a:r>
              <a:rPr lang="en-US" dirty="0"/>
              <a:t>Your student will need your support to fully enjoy the fantastic opportunities in WBL.  At times they may need your advice as they work through work-related situations. </a:t>
            </a:r>
          </a:p>
          <a:p>
            <a:r>
              <a:rPr lang="en-US" dirty="0"/>
              <a:t>Students in this program are encouraged to find a paid or non-paid position a career related field for which they have interest.</a:t>
            </a:r>
          </a:p>
          <a:p>
            <a:r>
              <a:rPr lang="en-US" dirty="0"/>
              <a:t>They should also plan to stay in this position at least through the length of the WBL course.  It’s important the student seek a position that matches their interest, abilities, values , and scheduling  constraints to minimize conflicts related to working </a:t>
            </a:r>
          </a:p>
          <a:p>
            <a:endParaRPr lang="en-US" dirty="0"/>
          </a:p>
          <a:p>
            <a:r>
              <a:rPr lang="en-US" dirty="0"/>
              <a:t>When a student accepts a paid or non-paid position at a business partner’s place of business, the student is expected to follow all guidelines and protocols .</a:t>
            </a:r>
          </a:p>
          <a:p>
            <a:endParaRPr lang="en-US" dirty="0"/>
          </a:p>
          <a:p>
            <a:r>
              <a:rPr lang="en-US" dirty="0"/>
              <a:t>Parents, transportation to and from work is both your and the students responsibility. Please assist your student to ensure they are able to get both to and from their job.</a:t>
            </a:r>
          </a:p>
          <a:p>
            <a:endParaRPr lang="en-US" dirty="0"/>
          </a:p>
          <a:p>
            <a:r>
              <a:rPr lang="en-US" dirty="0"/>
              <a:t>Your student must be covered by your personal health insurance or school insurance as well as accident insurance. </a:t>
            </a:r>
          </a:p>
          <a:p>
            <a:endParaRPr lang="en-US" dirty="0"/>
          </a:p>
          <a:p>
            <a:pPr lvl="0"/>
            <a:r>
              <a:rPr lang="en-US" dirty="0"/>
              <a:t>Parents will need to allow the  release of student records regarding academic performance, attendance, and discipline for the purpose of employment and program follow-up.</a:t>
            </a:r>
          </a:p>
          <a:p>
            <a:endParaRPr lang="en-US" dirty="0"/>
          </a:p>
        </p:txBody>
      </p:sp>
      <p:sp>
        <p:nvSpPr>
          <p:cNvPr id="9" name="Rectangle 8"/>
          <p:cNvSpPr/>
          <p:nvPr/>
        </p:nvSpPr>
        <p:spPr>
          <a:xfrm>
            <a:off x="4648200" y="6172200"/>
            <a:ext cx="4043992" cy="369332"/>
          </a:xfrm>
          <a:prstGeom prst="rect">
            <a:avLst/>
          </a:prstGeom>
        </p:spPr>
        <p:txBody>
          <a:bodyPr wrap="none">
            <a:spAutoFit/>
          </a:bodyPr>
          <a:lstStyle/>
          <a:p>
            <a:r>
              <a:rPr lang="en-US" dirty="0"/>
              <a:t>Career Related Education Manual 2012</a:t>
            </a:r>
          </a:p>
        </p:txBody>
      </p:sp>
      <p:pic>
        <p:nvPicPr>
          <p:cNvPr id="4098" name="Picture 2" descr="https://www.mysocialsecurity.be/student/styles/img/logo/studentAtWork_logo_langu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5440844"/>
            <a:ext cx="7620000" cy="916022"/>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1000" y="4953000"/>
            <a:ext cx="609600" cy="609600"/>
          </a:xfrm>
          <a:prstGeom prst="rect">
            <a:avLst/>
          </a:prstGeom>
        </p:spPr>
      </p:pic>
    </p:spTree>
    <p:extLst>
      <p:ext uri="{BB962C8B-B14F-4D97-AF65-F5344CB8AC3E}">
        <p14:creationId xmlns:p14="http://schemas.microsoft.com/office/powerpoint/2010/main" val="2010959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86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a:xfrm>
            <a:off x="609600" y="1701848"/>
            <a:ext cx="3409950" cy="4317952"/>
          </a:xfrm>
        </p:spPr>
        <p:txBody>
          <a:bodyPr>
            <a:normAutofit/>
          </a:bodyPr>
          <a:lstStyle/>
          <a:p>
            <a:r>
              <a:rPr lang="en-US" sz="2800" u="sng" dirty="0"/>
              <a:t>Required Copies of Following:</a:t>
            </a:r>
            <a:endParaRPr lang="en-US" sz="2800" dirty="0"/>
          </a:p>
          <a:p>
            <a:r>
              <a:rPr lang="en-US" dirty="0"/>
              <a:t> </a:t>
            </a:r>
          </a:p>
          <a:p>
            <a:pPr lvl="0"/>
            <a:r>
              <a:rPr lang="en-US" dirty="0"/>
              <a:t>Driver’s license (if driving to/from work)</a:t>
            </a:r>
          </a:p>
          <a:p>
            <a:pPr lvl="0"/>
            <a:r>
              <a:rPr lang="en-US" dirty="0"/>
              <a:t>Auto insurance</a:t>
            </a:r>
          </a:p>
          <a:p>
            <a:pPr lvl="0"/>
            <a:r>
              <a:rPr lang="en-US" dirty="0"/>
              <a:t>Health insurance card</a:t>
            </a:r>
          </a:p>
          <a:p>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a:xfrm>
            <a:off x="4700016" y="1701848"/>
            <a:ext cx="3834384" cy="3708352"/>
          </a:xfrm>
        </p:spPr>
        <p:txBody>
          <a:bodyPr>
            <a:normAutofit/>
          </a:bodyPr>
          <a:lstStyle/>
          <a:p>
            <a:r>
              <a:rPr lang="en-US" u="sng" dirty="0"/>
              <a:t>Required Forms Signed by Mentors, Parents and Students</a:t>
            </a:r>
            <a:endParaRPr lang="en-US" dirty="0"/>
          </a:p>
          <a:p>
            <a:pPr lvl="0"/>
            <a:endParaRPr lang="en-US" dirty="0"/>
          </a:p>
          <a:p>
            <a:pPr lvl="0"/>
            <a:r>
              <a:rPr lang="en-US" dirty="0"/>
              <a:t>Training Agreement with all signatures</a:t>
            </a:r>
          </a:p>
          <a:p>
            <a:pPr lvl="0"/>
            <a:r>
              <a:rPr lang="en-US" dirty="0"/>
              <a:t>Termination Form</a:t>
            </a:r>
          </a:p>
          <a:p>
            <a:pPr lvl="0"/>
            <a:r>
              <a:rPr lang="en-US" dirty="0"/>
              <a:t>Confidentiality Statement</a:t>
            </a:r>
          </a:p>
          <a:p>
            <a:endParaRPr lang="en-US" dirty="0"/>
          </a:p>
        </p:txBody>
      </p:sp>
      <p:pic>
        <p:nvPicPr>
          <p:cNvPr id="5122" name="Picture 2" descr="https://encrypted-tbn1.gstatic.com/images?q=tbn:ANd9GcQBPFnV0nMPY9hu1dCiTIjmi8BacsYrlUh-BQYE2YYl6zQ1s6T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52400"/>
            <a:ext cx="1533525" cy="1533525"/>
          </a:xfrm>
          <a:prstGeom prst="rect">
            <a:avLst/>
          </a:prstGeom>
          <a:noFill/>
          <a:extLst>
            <a:ext uri="{909E8E84-426E-40DD-AFC4-6F175D3DCCD1}">
              <a14:hiddenFill xmlns:a14="http://schemas.microsoft.com/office/drawing/2010/main">
                <a:solidFill>
                  <a:srgbClr val="FFFFFF"/>
                </a:solidFill>
              </a14:hiddenFill>
            </a:ext>
          </a:extLst>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62800" y="5334000"/>
            <a:ext cx="609600" cy="609600"/>
          </a:xfrm>
          <a:prstGeom prst="rect">
            <a:avLst/>
          </a:prstGeom>
        </p:spPr>
      </p:pic>
    </p:spTree>
    <p:extLst>
      <p:ext uri="{BB962C8B-B14F-4D97-AF65-F5344CB8AC3E}">
        <p14:creationId xmlns:p14="http://schemas.microsoft.com/office/powerpoint/2010/main" val="10347477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0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100628"/>
            <a:ext cx="7734300" cy="4842972"/>
          </a:xfrm>
        </p:spPr>
        <p:txBody>
          <a:bodyPr/>
          <a:lstStyle/>
          <a:p>
            <a:r>
              <a:rPr lang="en-US" sz="2400" u="sng" dirty="0"/>
              <a:t>Required Forms Signed by Parents and Students Only</a:t>
            </a:r>
            <a:endParaRPr lang="en-US" sz="2400" dirty="0"/>
          </a:p>
          <a:p>
            <a:endParaRPr lang="en-US" sz="2800" dirty="0"/>
          </a:p>
          <a:p>
            <a:r>
              <a:rPr lang="en-US" sz="2800" dirty="0"/>
              <a:t>Parent/Guardian Consent Form </a:t>
            </a:r>
          </a:p>
          <a:p>
            <a:r>
              <a:rPr lang="en-US" sz="2800" dirty="0"/>
              <a:t>			(MUST initial all areas)</a:t>
            </a:r>
          </a:p>
          <a:p>
            <a:pPr lvl="0"/>
            <a:endParaRPr lang="en-US" sz="2800" dirty="0"/>
          </a:p>
          <a:p>
            <a:endParaRPr lang="en-US" dirty="0"/>
          </a:p>
        </p:txBody>
      </p:sp>
      <p:pic>
        <p:nvPicPr>
          <p:cNvPr id="6146" name="Picture 2" descr="https://encrypted-tbn1.gstatic.com/images?q=tbn:ANd9GcRM6mIo8ei01YvLrFYKD9s-L9Yc5IhVH8K3d-VV2eUnGvrWlR6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895600"/>
            <a:ext cx="24003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67550" y="5334000"/>
            <a:ext cx="609600" cy="609600"/>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276600"/>
            <a:ext cx="5254625" cy="333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17178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7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Attendance Rule	</a:t>
            </a:r>
          </a:p>
        </p:txBody>
      </p:sp>
      <p:sp>
        <p:nvSpPr>
          <p:cNvPr id="3" name="Content Placeholder 2"/>
          <p:cNvSpPr>
            <a:spLocks noGrp="1"/>
          </p:cNvSpPr>
          <p:nvPr>
            <p:ph idx="1"/>
          </p:nvPr>
        </p:nvSpPr>
        <p:spPr>
          <a:xfrm>
            <a:off x="457200" y="1100628"/>
            <a:ext cx="7924800" cy="4461972"/>
          </a:xfrm>
        </p:spPr>
        <p:txBody>
          <a:bodyPr>
            <a:normAutofit fontScale="92500" lnSpcReduction="10000"/>
          </a:bodyPr>
          <a:lstStyle/>
          <a:p>
            <a:pPr marL="0" indent="0"/>
            <a:r>
              <a:rPr lang="en-US" sz="2000" dirty="0"/>
              <a:t>Parents and Students:</a:t>
            </a:r>
          </a:p>
          <a:p>
            <a:pPr marL="0" indent="0"/>
            <a:endParaRPr lang="en-US" sz="2000" dirty="0"/>
          </a:p>
          <a:p>
            <a:pPr marL="0" indent="0"/>
            <a:r>
              <a:rPr lang="en-US" sz="2000" dirty="0"/>
              <a:t>It is imperative you understand the no school/no work policy.</a:t>
            </a:r>
          </a:p>
          <a:p>
            <a:pPr marL="0" indent="0"/>
            <a:endParaRPr lang="en-US" sz="2000" dirty="0"/>
          </a:p>
          <a:p>
            <a:pPr marL="0" indent="0"/>
            <a:r>
              <a:rPr lang="en-US" sz="2000" dirty="0"/>
              <a:t>As expected, a student’s first responsibility is to their education. </a:t>
            </a:r>
          </a:p>
          <a:p>
            <a:pPr marL="0" indent="0"/>
            <a:endParaRPr lang="en-US" sz="2000" dirty="0"/>
          </a:p>
          <a:p>
            <a:pPr marL="0" indent="0"/>
            <a:r>
              <a:rPr lang="en-US" sz="2000" dirty="0"/>
              <a:t>Students must go to school in order to go to work unless previously approved by the WBL Coordinator.  A student may not miss school and report to work in the same day.  Refer to the “Training Agreement” for details related a violation of this policy.</a:t>
            </a:r>
          </a:p>
          <a:p>
            <a:pPr marL="0" indent="0"/>
            <a:endParaRPr lang="en-US" sz="2000" dirty="0"/>
          </a:p>
          <a:p>
            <a:pPr marL="0" indent="0"/>
            <a:r>
              <a:rPr lang="en-US" sz="2000" dirty="0"/>
              <a:t>It is possible to fail the program and to be terminated from the program for violations related to no school/no work.</a:t>
            </a:r>
          </a:p>
        </p:txBody>
      </p:sp>
      <p:sp>
        <p:nvSpPr>
          <p:cNvPr id="4" name="Rectangle 3"/>
          <p:cNvSpPr/>
          <p:nvPr/>
        </p:nvSpPr>
        <p:spPr>
          <a:xfrm>
            <a:off x="4953000" y="5943600"/>
            <a:ext cx="4043992" cy="369332"/>
          </a:xfrm>
          <a:prstGeom prst="rect">
            <a:avLst/>
          </a:prstGeom>
        </p:spPr>
        <p:txBody>
          <a:bodyPr wrap="none">
            <a:spAutoFit/>
          </a:bodyPr>
          <a:lstStyle/>
          <a:p>
            <a:r>
              <a:rPr lang="en-US" dirty="0"/>
              <a:t>Career Related Education Manual 2012</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999" y="5938"/>
            <a:ext cx="2394049" cy="1852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62800" y="5029200"/>
            <a:ext cx="609600" cy="609600"/>
          </a:xfrm>
          <a:prstGeom prst="rect">
            <a:avLst/>
          </a:prstGeom>
        </p:spPr>
      </p:pic>
    </p:spTree>
    <p:extLst>
      <p:ext uri="{BB962C8B-B14F-4D97-AF65-F5344CB8AC3E}">
        <p14:creationId xmlns:p14="http://schemas.microsoft.com/office/powerpoint/2010/main" val="7641280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0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WBL Students	</a:t>
            </a:r>
          </a:p>
        </p:txBody>
      </p:sp>
      <p:sp>
        <p:nvSpPr>
          <p:cNvPr id="3" name="Content Placeholder 2"/>
          <p:cNvSpPr>
            <a:spLocks noGrp="1"/>
          </p:cNvSpPr>
          <p:nvPr>
            <p:ph idx="1"/>
          </p:nvPr>
        </p:nvSpPr>
        <p:spPr>
          <a:xfrm>
            <a:off x="822960" y="1100628"/>
            <a:ext cx="7787640" cy="5223972"/>
          </a:xfrm>
        </p:spPr>
        <p:txBody>
          <a:bodyPr>
            <a:normAutofit/>
          </a:bodyPr>
          <a:lstStyle/>
          <a:p>
            <a:r>
              <a:rPr lang="en-US" sz="2300" dirty="0"/>
              <a:t>Students will be evaluated by the WBL Employer and Coordinator once during each grading period.  Basic employ ability will be evaluated each time.</a:t>
            </a:r>
          </a:p>
          <a:p>
            <a:endParaRPr lang="en-US" sz="2300" dirty="0"/>
          </a:p>
          <a:p>
            <a:r>
              <a:rPr lang="en-US" b="0" dirty="0"/>
              <a:t>Produces quality work 		</a:t>
            </a:r>
          </a:p>
          <a:p>
            <a:r>
              <a:rPr lang="en-US" b="0" dirty="0"/>
              <a:t>Reports to work promptly when scheduled 	 	</a:t>
            </a:r>
          </a:p>
          <a:p>
            <a:r>
              <a:rPr lang="en-US" b="0" dirty="0"/>
              <a:t>Uses time wisely 		</a:t>
            </a:r>
          </a:p>
          <a:p>
            <a:r>
              <a:rPr lang="en-US" b="0" dirty="0"/>
              <a:t>Demonstrates honesty and integrity 		</a:t>
            </a:r>
          </a:p>
          <a:p>
            <a:r>
              <a:rPr lang="en-US" b="0" dirty="0"/>
              <a:t>Demonstrates responsible behavior 		</a:t>
            </a:r>
          </a:p>
          <a:p>
            <a:r>
              <a:rPr lang="en-US" b="0" dirty="0"/>
              <a:t>Cooperates with others 	</a:t>
            </a:r>
          </a:p>
          <a:p>
            <a:r>
              <a:rPr lang="en-US" b="0" dirty="0"/>
              <a:t>Responds to feedback constructively 		</a:t>
            </a:r>
          </a:p>
          <a:p>
            <a:r>
              <a:rPr lang="en-US" b="0" dirty="0"/>
              <a:t>Uses/maintains materials and equipment appropriately 	</a:t>
            </a:r>
          </a:p>
          <a:p>
            <a:r>
              <a:rPr lang="en-US" b="0" dirty="0"/>
              <a:t>Follows company policies 	 	</a:t>
            </a:r>
          </a:p>
          <a:p>
            <a:r>
              <a:rPr lang="en-US" b="0" dirty="0"/>
              <a:t>Maintains appropriate personal appearance 		</a:t>
            </a:r>
          </a:p>
          <a:p>
            <a:endParaRPr lang="en-US" dirty="0"/>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819400"/>
            <a:ext cx="2704276" cy="1779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40342" y="6172200"/>
            <a:ext cx="4043992" cy="369332"/>
          </a:xfrm>
          <a:prstGeom prst="rect">
            <a:avLst/>
          </a:prstGeom>
        </p:spPr>
        <p:txBody>
          <a:bodyPr wrap="none">
            <a:spAutoFit/>
          </a:bodyPr>
          <a:lstStyle/>
          <a:p>
            <a:r>
              <a:rPr lang="en-US" dirty="0"/>
              <a:t>Career Related Education Manual 2012</a:t>
            </a: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91400" y="5029200"/>
            <a:ext cx="609600" cy="609600"/>
          </a:xfrm>
          <a:prstGeom prst="rect">
            <a:avLst/>
          </a:prstGeom>
        </p:spPr>
      </p:pic>
    </p:spTree>
    <p:extLst>
      <p:ext uri="{BB962C8B-B14F-4D97-AF65-F5344CB8AC3E}">
        <p14:creationId xmlns:p14="http://schemas.microsoft.com/office/powerpoint/2010/main" val="1615634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1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of WBL Students</a:t>
            </a:r>
          </a:p>
        </p:txBody>
      </p:sp>
      <p:sp>
        <p:nvSpPr>
          <p:cNvPr id="3" name="TextBox 2"/>
          <p:cNvSpPr txBox="1"/>
          <p:nvPr/>
        </p:nvSpPr>
        <p:spPr>
          <a:xfrm>
            <a:off x="533400" y="1143000"/>
            <a:ext cx="7848600" cy="2308324"/>
          </a:xfrm>
          <a:prstGeom prst="rect">
            <a:avLst/>
          </a:prstGeom>
          <a:noFill/>
        </p:spPr>
        <p:txBody>
          <a:bodyPr wrap="square" rtlCol="0">
            <a:spAutoFit/>
          </a:bodyPr>
          <a:lstStyle/>
          <a:p>
            <a:r>
              <a:rPr lang="en-US" dirty="0"/>
              <a:t>A training plan will be developed by the student’s coordinator and will outline skills and abilities the student should be able to perform on the job.  This is also an evaluation tool used to assess whether the student is learning the skills required to perform the job successfully.</a:t>
            </a:r>
          </a:p>
          <a:p>
            <a:endParaRPr lang="en-US" dirty="0"/>
          </a:p>
          <a:p>
            <a:r>
              <a:rPr lang="en-US" dirty="0"/>
              <a:t>An example of a computer systems operator is below.</a:t>
            </a:r>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037469521"/>
              </p:ext>
            </p:extLst>
          </p:nvPr>
        </p:nvGraphicFramePr>
        <p:xfrm>
          <a:off x="1371600" y="2895600"/>
          <a:ext cx="5334000" cy="3489472"/>
        </p:xfrm>
        <a:graphic>
          <a:graphicData uri="http://schemas.openxmlformats.org/drawingml/2006/table">
            <a:tbl>
              <a:tblPr/>
              <a:tblGrid>
                <a:gridCol w="480193">
                  <a:extLst>
                    <a:ext uri="{9D8B030D-6E8A-4147-A177-3AD203B41FA5}">
                      <a16:colId xmlns:a16="http://schemas.microsoft.com/office/drawing/2014/main" val="20000"/>
                    </a:ext>
                  </a:extLst>
                </a:gridCol>
                <a:gridCol w="4701407">
                  <a:extLst>
                    <a:ext uri="{9D8B030D-6E8A-4147-A177-3AD203B41FA5}">
                      <a16:colId xmlns:a16="http://schemas.microsoft.com/office/drawing/2014/main" val="20001"/>
                    </a:ext>
                  </a:extLst>
                </a:gridCol>
                <a:gridCol w="152400">
                  <a:extLst>
                    <a:ext uri="{9D8B030D-6E8A-4147-A177-3AD203B41FA5}">
                      <a16:colId xmlns:a16="http://schemas.microsoft.com/office/drawing/2014/main" val="20002"/>
                    </a:ext>
                  </a:extLst>
                </a:gridCol>
              </a:tblGrid>
              <a:tr h="106274">
                <a:tc gridSpan="3">
                  <a:txBody>
                    <a:bodyPr/>
                    <a:lstStyle/>
                    <a:p>
                      <a:endParaRPr lang="en-US" sz="900" dirty="0"/>
                    </a:p>
                  </a:txBody>
                  <a:tcPr marL="0" marR="0" marT="0" marB="0">
                    <a:lnL>
                      <a:noFill/>
                    </a:lnL>
                    <a:lnR>
                      <a:noFill/>
                    </a:lnR>
                    <a:lnT>
                      <a:noFill/>
                    </a:lnT>
                    <a:lnB>
                      <a:noFill/>
                    </a:lnB>
                    <a:solidFill>
                      <a:srgbClr val="FF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9371">
                <a:tc>
                  <a:txBody>
                    <a:bodyPr/>
                    <a:lstStyle/>
                    <a:p>
                      <a:pPr algn="l"/>
                      <a:r>
                        <a:rPr lang="en-US" sz="900"/>
                        <a:t># 2</a:t>
                      </a:r>
                    </a:p>
                  </a:txBody>
                  <a:tcPr marL="0" marR="0" marT="0" marB="0">
                    <a:lnL>
                      <a:noFill/>
                    </a:lnL>
                    <a:lnR>
                      <a:noFill/>
                    </a:lnR>
                    <a:lnT>
                      <a:noFill/>
                    </a:lnT>
                    <a:lnB>
                      <a:noFill/>
                    </a:lnB>
                    <a:solidFill>
                      <a:srgbClr val="D2E3C1"/>
                    </a:solidFill>
                  </a:tcPr>
                </a:tc>
                <a:tc>
                  <a:txBody>
                    <a:bodyPr/>
                    <a:lstStyle/>
                    <a:p>
                      <a:pPr algn="l"/>
                      <a:r>
                        <a:rPr lang="en-US" sz="900"/>
                        <a:t>Communicate project information through presentations, technical reports or white papers.  </a:t>
                      </a:r>
                    </a:p>
                  </a:txBody>
                  <a:tcPr marL="0" marR="0" marT="0" marB="0">
                    <a:lnL>
                      <a:noFill/>
                    </a:lnL>
                    <a:lnR>
                      <a:noFill/>
                    </a:lnR>
                    <a:lnT>
                      <a:noFill/>
                    </a:lnT>
                    <a:lnB>
                      <a:noFill/>
                    </a:lnB>
                    <a:solidFill>
                      <a:srgbClr val="D2E3C1"/>
                    </a:solidFill>
                  </a:tcPr>
                </a:tc>
                <a:tc>
                  <a:txBody>
                    <a:bodyPr/>
                    <a:lstStyle/>
                    <a:p>
                      <a:endParaRPr lang="en-US" sz="900" dirty="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1"/>
                  </a:ext>
                </a:extLst>
              </a:tr>
              <a:tr h="133124">
                <a:tc>
                  <a:txBody>
                    <a:bodyPr/>
                    <a:lstStyle/>
                    <a:p>
                      <a:pPr algn="ctr"/>
                      <a:endParaRPr lang="en-US" sz="900" dirty="0"/>
                    </a:p>
                  </a:txBody>
                  <a:tcPr marL="0" marR="0" marT="0" marB="0">
                    <a:lnL>
                      <a:noFill/>
                    </a:lnL>
                    <a:lnR>
                      <a:noFill/>
                    </a:lnR>
                    <a:lnT>
                      <a:noFill/>
                    </a:lnT>
                    <a:lnB>
                      <a:noFill/>
                    </a:lnB>
                    <a:solidFill>
                      <a:srgbClr val="D2E3C1"/>
                    </a:solidFill>
                  </a:tcPr>
                </a:tc>
                <a:tc>
                  <a:txBody>
                    <a:bodyPr/>
                    <a:lstStyle/>
                    <a:p>
                      <a:pPr algn="l"/>
                      <a:endParaRPr lang="en-US" sz="900" dirty="0"/>
                    </a:p>
                  </a:txBody>
                  <a:tcPr marL="0" marR="0" marT="0" marB="0">
                    <a:lnL>
                      <a:noFill/>
                    </a:lnL>
                    <a:lnR>
                      <a:noFill/>
                    </a:lnR>
                    <a:lnT>
                      <a:noFill/>
                    </a:lnT>
                    <a:lnB>
                      <a:noFill/>
                    </a:lnB>
                    <a:solidFill>
                      <a:srgbClr val="D2E3C1"/>
                    </a:solidFill>
                  </a:tcPr>
                </a:tc>
                <a:tc>
                  <a:txBody>
                    <a:bodyPr/>
                    <a:lstStyle/>
                    <a:p>
                      <a:pPr algn="ctr"/>
                      <a:endParaRPr lang="en-US" sz="900" dirty="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2"/>
                  </a:ext>
                </a:extLst>
              </a:tr>
              <a:tr h="399371">
                <a:tc>
                  <a:txBody>
                    <a:bodyPr/>
                    <a:lstStyle/>
                    <a:p>
                      <a:pPr algn="l"/>
                      <a:r>
                        <a:rPr lang="en-US" sz="900"/>
                        <a:t>Task # 3</a:t>
                      </a:r>
                    </a:p>
                  </a:txBody>
                  <a:tcPr marL="0" marR="0" marT="0" marB="0">
                    <a:lnL>
                      <a:noFill/>
                    </a:lnL>
                    <a:lnR>
                      <a:noFill/>
                    </a:lnR>
                    <a:lnT>
                      <a:noFill/>
                    </a:lnT>
                    <a:lnB>
                      <a:noFill/>
                    </a:lnB>
                    <a:solidFill>
                      <a:srgbClr val="D2E3C1"/>
                    </a:solidFill>
                  </a:tcPr>
                </a:tc>
                <a:tc>
                  <a:txBody>
                    <a:bodyPr/>
                    <a:lstStyle/>
                    <a:p>
                      <a:pPr algn="l"/>
                      <a:r>
                        <a:rPr lang="en-US" sz="900"/>
                        <a:t>Communicate with staff or clients to understand specific system requirements.  </a:t>
                      </a:r>
                    </a:p>
                  </a:txBody>
                  <a:tcPr marL="0" marR="0" marT="0" marB="0">
                    <a:lnL>
                      <a:noFill/>
                    </a:lnL>
                    <a:lnR>
                      <a:noFill/>
                    </a:lnR>
                    <a:lnT>
                      <a:noFill/>
                    </a:lnT>
                    <a:lnB>
                      <a:noFill/>
                    </a:lnB>
                    <a:solidFill>
                      <a:srgbClr val="D2E3C1"/>
                    </a:solidFill>
                  </a:tcPr>
                </a:tc>
                <a:tc>
                  <a:txBody>
                    <a:bodyPr/>
                    <a:lstStyle/>
                    <a:p>
                      <a:endParaRPr lang="en-US" sz="90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3"/>
                  </a:ext>
                </a:extLst>
              </a:tr>
              <a:tr h="133124">
                <a:tc>
                  <a:txBody>
                    <a:bodyPr/>
                    <a:lstStyle/>
                    <a:p>
                      <a:pPr algn="ctr"/>
                      <a:endParaRPr lang="en-US" sz="900" dirty="0"/>
                    </a:p>
                  </a:txBody>
                  <a:tcPr marL="0" marR="0" marT="0" marB="0">
                    <a:lnL>
                      <a:noFill/>
                    </a:lnL>
                    <a:lnR>
                      <a:noFill/>
                    </a:lnR>
                    <a:lnT>
                      <a:noFill/>
                    </a:lnT>
                    <a:lnB>
                      <a:noFill/>
                    </a:lnB>
                    <a:solidFill>
                      <a:srgbClr val="D2E3C1"/>
                    </a:solidFill>
                  </a:tcPr>
                </a:tc>
                <a:tc>
                  <a:txBody>
                    <a:bodyPr/>
                    <a:lstStyle/>
                    <a:p>
                      <a:pPr algn="l"/>
                      <a:endParaRPr lang="en-US" sz="900" dirty="0"/>
                    </a:p>
                  </a:txBody>
                  <a:tcPr marL="0" marR="0" marT="0" marB="0">
                    <a:lnL>
                      <a:noFill/>
                    </a:lnL>
                    <a:lnR>
                      <a:noFill/>
                    </a:lnR>
                    <a:lnT>
                      <a:noFill/>
                    </a:lnT>
                    <a:lnB>
                      <a:noFill/>
                    </a:lnB>
                    <a:solidFill>
                      <a:srgbClr val="D2E3C1"/>
                    </a:solidFill>
                  </a:tcPr>
                </a:tc>
                <a:tc>
                  <a:txBody>
                    <a:bodyPr/>
                    <a:lstStyle/>
                    <a:p>
                      <a:pPr algn="ctr"/>
                      <a:endParaRPr lang="en-US" sz="900" dirty="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4"/>
                  </a:ext>
                </a:extLst>
              </a:tr>
              <a:tr h="532495">
                <a:tc>
                  <a:txBody>
                    <a:bodyPr/>
                    <a:lstStyle/>
                    <a:p>
                      <a:pPr algn="l"/>
                      <a:r>
                        <a:rPr lang="en-US" sz="900"/>
                        <a:t>Task # 4</a:t>
                      </a:r>
                    </a:p>
                  </a:txBody>
                  <a:tcPr marL="0" marR="0" marT="0" marB="0">
                    <a:lnL>
                      <a:noFill/>
                    </a:lnL>
                    <a:lnR>
                      <a:noFill/>
                    </a:lnR>
                    <a:lnT>
                      <a:noFill/>
                    </a:lnT>
                    <a:lnB>
                      <a:noFill/>
                    </a:lnB>
                    <a:solidFill>
                      <a:srgbClr val="D2E3C1"/>
                    </a:solidFill>
                  </a:tcPr>
                </a:tc>
                <a:tc>
                  <a:txBody>
                    <a:bodyPr/>
                    <a:lstStyle/>
                    <a:p>
                      <a:pPr algn="l"/>
                      <a:r>
                        <a:rPr lang="en-US" sz="900" dirty="0"/>
                        <a:t>Complete models and simulations, using manual or automated tools, to analyze or predict system performance under different operating conditions.  </a:t>
                      </a:r>
                    </a:p>
                  </a:txBody>
                  <a:tcPr marL="0" marR="0" marT="0" marB="0">
                    <a:lnL>
                      <a:noFill/>
                    </a:lnL>
                    <a:lnR>
                      <a:noFill/>
                    </a:lnR>
                    <a:lnT>
                      <a:noFill/>
                    </a:lnT>
                    <a:lnB>
                      <a:noFill/>
                    </a:lnB>
                    <a:solidFill>
                      <a:srgbClr val="D2E3C1"/>
                    </a:solidFill>
                  </a:tcPr>
                </a:tc>
                <a:tc>
                  <a:txBody>
                    <a:bodyPr/>
                    <a:lstStyle/>
                    <a:p>
                      <a:endParaRPr lang="en-US" sz="900" dirty="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5"/>
                  </a:ext>
                </a:extLst>
              </a:tr>
              <a:tr h="133124">
                <a:tc>
                  <a:txBody>
                    <a:bodyPr/>
                    <a:lstStyle/>
                    <a:p>
                      <a:pPr algn="ctr"/>
                      <a:endParaRPr lang="en-US" sz="900" dirty="0"/>
                    </a:p>
                  </a:txBody>
                  <a:tcPr marL="0" marR="0" marT="0" marB="0">
                    <a:lnL>
                      <a:noFill/>
                    </a:lnL>
                    <a:lnR>
                      <a:noFill/>
                    </a:lnR>
                    <a:lnT>
                      <a:noFill/>
                    </a:lnT>
                    <a:lnB>
                      <a:noFill/>
                    </a:lnB>
                    <a:solidFill>
                      <a:srgbClr val="D2E3C1"/>
                    </a:solidFill>
                  </a:tcPr>
                </a:tc>
                <a:tc>
                  <a:txBody>
                    <a:bodyPr/>
                    <a:lstStyle/>
                    <a:p>
                      <a:pPr algn="l"/>
                      <a:endParaRPr lang="en-US" sz="900"/>
                    </a:p>
                  </a:txBody>
                  <a:tcPr marL="0" marR="0" marT="0" marB="0">
                    <a:lnL>
                      <a:noFill/>
                    </a:lnL>
                    <a:lnR>
                      <a:noFill/>
                    </a:lnR>
                    <a:lnT>
                      <a:noFill/>
                    </a:lnT>
                    <a:lnB>
                      <a:noFill/>
                    </a:lnB>
                    <a:solidFill>
                      <a:srgbClr val="D2E3C1"/>
                    </a:solidFill>
                  </a:tcPr>
                </a:tc>
                <a:tc>
                  <a:txBody>
                    <a:bodyPr/>
                    <a:lstStyle/>
                    <a:p>
                      <a:pPr algn="ctr"/>
                      <a:endParaRPr lang="en-US" sz="900" dirty="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6"/>
                  </a:ext>
                </a:extLst>
              </a:tr>
              <a:tr h="266248">
                <a:tc>
                  <a:txBody>
                    <a:bodyPr/>
                    <a:lstStyle/>
                    <a:p>
                      <a:pPr algn="l"/>
                      <a:r>
                        <a:rPr lang="en-US" sz="900"/>
                        <a:t>Task # 5</a:t>
                      </a:r>
                    </a:p>
                  </a:txBody>
                  <a:tcPr marL="0" marR="0" marT="0" marB="0">
                    <a:lnL>
                      <a:noFill/>
                    </a:lnL>
                    <a:lnR>
                      <a:noFill/>
                    </a:lnR>
                    <a:lnT>
                      <a:noFill/>
                    </a:lnT>
                    <a:lnB>
                      <a:noFill/>
                    </a:lnB>
                    <a:solidFill>
                      <a:srgbClr val="D2E3C1"/>
                    </a:solidFill>
                  </a:tcPr>
                </a:tc>
                <a:tc>
                  <a:txBody>
                    <a:bodyPr/>
                    <a:lstStyle/>
                    <a:p>
                      <a:pPr algn="l"/>
                      <a:r>
                        <a:rPr lang="en-US" sz="900"/>
                        <a:t>Configure servers to meet functional specifications.  </a:t>
                      </a:r>
                    </a:p>
                  </a:txBody>
                  <a:tcPr marL="0" marR="0" marT="0" marB="0">
                    <a:lnL>
                      <a:noFill/>
                    </a:lnL>
                    <a:lnR>
                      <a:noFill/>
                    </a:lnR>
                    <a:lnT>
                      <a:noFill/>
                    </a:lnT>
                    <a:lnB>
                      <a:noFill/>
                    </a:lnB>
                    <a:solidFill>
                      <a:srgbClr val="D2E3C1"/>
                    </a:solidFill>
                  </a:tcPr>
                </a:tc>
                <a:tc>
                  <a:txBody>
                    <a:bodyPr/>
                    <a:lstStyle/>
                    <a:p>
                      <a:endParaRPr lang="en-US" sz="90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7"/>
                  </a:ext>
                </a:extLst>
              </a:tr>
              <a:tr h="133124">
                <a:tc>
                  <a:txBody>
                    <a:bodyPr/>
                    <a:lstStyle/>
                    <a:p>
                      <a:pPr algn="ctr"/>
                      <a:endParaRPr lang="en-US" sz="900" dirty="0"/>
                    </a:p>
                  </a:txBody>
                  <a:tcPr marL="0" marR="0" marT="0" marB="0">
                    <a:lnL>
                      <a:noFill/>
                    </a:lnL>
                    <a:lnR>
                      <a:noFill/>
                    </a:lnR>
                    <a:lnT>
                      <a:noFill/>
                    </a:lnT>
                    <a:lnB>
                      <a:noFill/>
                    </a:lnB>
                    <a:solidFill>
                      <a:srgbClr val="D2E3C1"/>
                    </a:solidFill>
                  </a:tcPr>
                </a:tc>
                <a:tc>
                  <a:txBody>
                    <a:bodyPr/>
                    <a:lstStyle/>
                    <a:p>
                      <a:pPr algn="l"/>
                      <a:endParaRPr lang="en-US" sz="900"/>
                    </a:p>
                  </a:txBody>
                  <a:tcPr marL="0" marR="0" marT="0" marB="0">
                    <a:lnL>
                      <a:noFill/>
                    </a:lnL>
                    <a:lnR>
                      <a:noFill/>
                    </a:lnR>
                    <a:lnT>
                      <a:noFill/>
                    </a:lnT>
                    <a:lnB>
                      <a:noFill/>
                    </a:lnB>
                    <a:solidFill>
                      <a:srgbClr val="D2E3C1"/>
                    </a:solidFill>
                  </a:tcPr>
                </a:tc>
                <a:tc>
                  <a:txBody>
                    <a:bodyPr/>
                    <a:lstStyle/>
                    <a:p>
                      <a:pPr algn="ctr"/>
                      <a:endParaRPr lang="en-US" sz="900" dirty="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8"/>
                  </a:ext>
                </a:extLst>
              </a:tr>
              <a:tr h="399371">
                <a:tc>
                  <a:txBody>
                    <a:bodyPr/>
                    <a:lstStyle/>
                    <a:p>
                      <a:pPr algn="l"/>
                      <a:r>
                        <a:rPr lang="en-US" sz="900"/>
                        <a:t>Task # 6</a:t>
                      </a:r>
                    </a:p>
                  </a:txBody>
                  <a:tcPr marL="0" marR="0" marT="0" marB="0">
                    <a:lnL>
                      <a:noFill/>
                    </a:lnL>
                    <a:lnR>
                      <a:noFill/>
                    </a:lnR>
                    <a:lnT>
                      <a:noFill/>
                    </a:lnT>
                    <a:lnB>
                      <a:noFill/>
                    </a:lnB>
                    <a:solidFill>
                      <a:srgbClr val="D2E3C1"/>
                    </a:solidFill>
                  </a:tcPr>
                </a:tc>
                <a:tc>
                  <a:txBody>
                    <a:bodyPr/>
                    <a:lstStyle/>
                    <a:p>
                      <a:pPr algn="l"/>
                      <a:r>
                        <a:rPr lang="en-US" sz="900" dirty="0"/>
                        <a:t>Define and analyze objectives, scope, issues, or organizational impact of information systems.  </a:t>
                      </a:r>
                    </a:p>
                  </a:txBody>
                  <a:tcPr marL="0" marR="0" marT="0" marB="0">
                    <a:lnL>
                      <a:noFill/>
                    </a:lnL>
                    <a:lnR>
                      <a:noFill/>
                    </a:lnR>
                    <a:lnT>
                      <a:noFill/>
                    </a:lnT>
                    <a:lnB>
                      <a:noFill/>
                    </a:lnB>
                    <a:solidFill>
                      <a:srgbClr val="D2E3C1"/>
                    </a:solidFill>
                  </a:tcPr>
                </a:tc>
                <a:tc>
                  <a:txBody>
                    <a:bodyPr/>
                    <a:lstStyle/>
                    <a:p>
                      <a:endParaRPr lang="en-US" sz="90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09"/>
                  </a:ext>
                </a:extLst>
              </a:tr>
              <a:tr h="133124">
                <a:tc>
                  <a:txBody>
                    <a:bodyPr/>
                    <a:lstStyle/>
                    <a:p>
                      <a:pPr algn="ctr"/>
                      <a:endParaRPr lang="en-US" sz="900" dirty="0"/>
                    </a:p>
                  </a:txBody>
                  <a:tcPr marL="0" marR="0" marT="0" marB="0">
                    <a:lnL>
                      <a:noFill/>
                    </a:lnL>
                    <a:lnR>
                      <a:noFill/>
                    </a:lnR>
                    <a:lnT>
                      <a:noFill/>
                    </a:lnT>
                    <a:lnB>
                      <a:noFill/>
                    </a:lnB>
                    <a:solidFill>
                      <a:srgbClr val="D2E3C1"/>
                    </a:solidFill>
                  </a:tcPr>
                </a:tc>
                <a:tc>
                  <a:txBody>
                    <a:bodyPr/>
                    <a:lstStyle/>
                    <a:p>
                      <a:pPr algn="l"/>
                      <a:endParaRPr lang="en-US" sz="900"/>
                    </a:p>
                  </a:txBody>
                  <a:tcPr marL="0" marR="0" marT="0" marB="0">
                    <a:lnL>
                      <a:noFill/>
                    </a:lnL>
                    <a:lnR>
                      <a:noFill/>
                    </a:lnR>
                    <a:lnT>
                      <a:noFill/>
                    </a:lnT>
                    <a:lnB>
                      <a:noFill/>
                    </a:lnB>
                    <a:solidFill>
                      <a:srgbClr val="D2E3C1"/>
                    </a:solidFill>
                  </a:tcPr>
                </a:tc>
                <a:tc>
                  <a:txBody>
                    <a:bodyPr/>
                    <a:lstStyle/>
                    <a:p>
                      <a:pPr algn="ctr"/>
                      <a:endParaRPr lang="en-US" sz="900" dirty="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10"/>
                  </a:ext>
                </a:extLst>
              </a:tr>
              <a:tr h="266248">
                <a:tc>
                  <a:txBody>
                    <a:bodyPr/>
                    <a:lstStyle/>
                    <a:p>
                      <a:pPr algn="l"/>
                      <a:r>
                        <a:rPr lang="en-US" sz="900"/>
                        <a:t>Task # 7</a:t>
                      </a:r>
                    </a:p>
                  </a:txBody>
                  <a:tcPr marL="0" marR="0" marT="0" marB="0">
                    <a:lnL>
                      <a:noFill/>
                    </a:lnL>
                    <a:lnR>
                      <a:noFill/>
                    </a:lnR>
                    <a:lnT>
                      <a:noFill/>
                    </a:lnT>
                    <a:lnB>
                      <a:noFill/>
                    </a:lnB>
                    <a:solidFill>
                      <a:srgbClr val="D2E3C1"/>
                    </a:solidFill>
                  </a:tcPr>
                </a:tc>
                <a:tc>
                  <a:txBody>
                    <a:bodyPr/>
                    <a:lstStyle/>
                    <a:p>
                      <a:pPr algn="l"/>
                      <a:r>
                        <a:rPr lang="en-US" sz="900"/>
                        <a:t>Design and conduct hardware or software tests.  </a:t>
                      </a:r>
                    </a:p>
                  </a:txBody>
                  <a:tcPr marL="0" marR="0" marT="0" marB="0">
                    <a:lnL>
                      <a:noFill/>
                    </a:lnL>
                    <a:lnR>
                      <a:noFill/>
                    </a:lnR>
                    <a:lnT>
                      <a:noFill/>
                    </a:lnT>
                    <a:lnB>
                      <a:noFill/>
                    </a:lnB>
                    <a:solidFill>
                      <a:srgbClr val="D2E3C1"/>
                    </a:solidFill>
                  </a:tcPr>
                </a:tc>
                <a:tc>
                  <a:txBody>
                    <a:bodyPr/>
                    <a:lstStyle/>
                    <a:p>
                      <a:endParaRPr lang="en-US" sz="90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11"/>
                  </a:ext>
                </a:extLst>
              </a:tr>
              <a:tr h="133124">
                <a:tc>
                  <a:txBody>
                    <a:bodyPr/>
                    <a:lstStyle/>
                    <a:p>
                      <a:pPr algn="ctr"/>
                      <a:endParaRPr lang="en-US" sz="900" dirty="0"/>
                    </a:p>
                  </a:txBody>
                  <a:tcPr marL="0" marR="0" marT="0" marB="0">
                    <a:lnL>
                      <a:noFill/>
                    </a:lnL>
                    <a:lnR>
                      <a:noFill/>
                    </a:lnR>
                    <a:lnT>
                      <a:noFill/>
                    </a:lnT>
                    <a:lnB>
                      <a:noFill/>
                    </a:lnB>
                    <a:solidFill>
                      <a:srgbClr val="D2E3C1"/>
                    </a:solidFill>
                  </a:tcPr>
                </a:tc>
                <a:tc>
                  <a:txBody>
                    <a:bodyPr/>
                    <a:lstStyle/>
                    <a:p>
                      <a:pPr algn="l"/>
                      <a:endParaRPr lang="en-US" sz="900"/>
                    </a:p>
                  </a:txBody>
                  <a:tcPr marL="0" marR="0" marT="0" marB="0">
                    <a:lnL>
                      <a:noFill/>
                    </a:lnL>
                    <a:lnR>
                      <a:noFill/>
                    </a:lnR>
                    <a:lnT>
                      <a:noFill/>
                    </a:lnT>
                    <a:lnB>
                      <a:noFill/>
                    </a:lnB>
                    <a:solidFill>
                      <a:srgbClr val="D2E3C1"/>
                    </a:solidFill>
                  </a:tcPr>
                </a:tc>
                <a:tc>
                  <a:txBody>
                    <a:bodyPr/>
                    <a:lstStyle/>
                    <a:p>
                      <a:pPr algn="ctr"/>
                      <a:endParaRPr lang="en-US" sz="900" dirty="0"/>
                    </a:p>
                  </a:txBody>
                  <a:tcPr marL="0" marR="0" marT="0" marB="0">
                    <a:lnL>
                      <a:noFill/>
                    </a:lnL>
                    <a:lnR>
                      <a:noFill/>
                    </a:lnR>
                    <a:lnT>
                      <a:noFill/>
                    </a:lnT>
                    <a:lnB>
                      <a:noFill/>
                    </a:lnB>
                    <a:solidFill>
                      <a:srgbClr val="D2E3C1"/>
                    </a:solidFill>
                  </a:tcPr>
                </a:tc>
                <a:extLst>
                  <a:ext uri="{0D108BD9-81ED-4DB2-BD59-A6C34878D82A}">
                    <a16:rowId xmlns:a16="http://schemas.microsoft.com/office/drawing/2014/main" val="10012"/>
                  </a:ext>
                </a:extLst>
              </a:tr>
              <a:tr h="266248">
                <a:tc>
                  <a:txBody>
                    <a:bodyPr/>
                    <a:lstStyle/>
                    <a:p>
                      <a:pPr algn="l"/>
                      <a:r>
                        <a:rPr lang="en-US" sz="900"/>
                        <a:t>Task # 8</a:t>
                      </a:r>
                    </a:p>
                  </a:txBody>
                  <a:tcPr marL="0" marR="0" marT="0" marB="0">
                    <a:lnL>
                      <a:noFill/>
                    </a:lnL>
                    <a:lnR>
                      <a:noFill/>
                    </a:lnR>
                    <a:lnT>
                      <a:noFill/>
                    </a:lnT>
                    <a:lnB>
                      <a:noFill/>
                    </a:lnB>
                    <a:solidFill>
                      <a:srgbClr val="D2E3C1"/>
                    </a:solidFill>
                  </a:tcPr>
                </a:tc>
                <a:tc>
                  <a:txBody>
                    <a:bodyPr/>
                    <a:lstStyle/>
                    <a:p>
                      <a:pPr algn="l"/>
                      <a:r>
                        <a:rPr lang="en-US" sz="900"/>
                        <a:t>Develop application-specific software.  </a:t>
                      </a:r>
                    </a:p>
                  </a:txBody>
                  <a:tcPr marL="0" marR="0" marT="0" marB="0">
                    <a:lnL>
                      <a:noFill/>
                    </a:lnL>
                    <a:lnR>
                      <a:noFill/>
                    </a:lnR>
                    <a:lnT>
                      <a:noFill/>
                    </a:lnT>
                    <a:lnB>
                      <a:noFill/>
                    </a:lnB>
                    <a:solidFill>
                      <a:srgbClr val="D2E3C1"/>
                    </a:solidFill>
                  </a:tcPr>
                </a:tc>
                <a:tc>
                  <a:txBody>
                    <a:bodyPr/>
                    <a:lstStyle/>
                    <a:p>
                      <a:endParaRPr lang="en-US" sz="900" dirty="0"/>
                    </a:p>
                  </a:txBody>
                  <a:tcPr marL="45314" marR="45314" marT="22657" marB="22657">
                    <a:lnL>
                      <a:noFill/>
                    </a:lnL>
                    <a:lnT>
                      <a:noFill/>
                    </a:lnT>
                  </a:tcPr>
                </a:tc>
                <a:extLst>
                  <a:ext uri="{0D108BD9-81ED-4DB2-BD59-A6C34878D82A}">
                    <a16:rowId xmlns:a16="http://schemas.microsoft.com/office/drawing/2014/main" val="10013"/>
                  </a:ext>
                </a:extLst>
              </a:tr>
            </a:tbl>
          </a:graphicData>
        </a:graphic>
      </p:graphicFrame>
      <p:sp>
        <p:nvSpPr>
          <p:cNvPr id="6" name="Rectangle 5"/>
          <p:cNvSpPr/>
          <p:nvPr/>
        </p:nvSpPr>
        <p:spPr>
          <a:xfrm>
            <a:off x="4800600" y="6324600"/>
            <a:ext cx="4043992" cy="369332"/>
          </a:xfrm>
          <a:prstGeom prst="rect">
            <a:avLst/>
          </a:prstGeom>
        </p:spPr>
        <p:txBody>
          <a:bodyPr wrap="none">
            <a:spAutoFit/>
          </a:bodyPr>
          <a:lstStyle/>
          <a:p>
            <a:r>
              <a:rPr lang="en-US" dirty="0"/>
              <a:t>Career Related Education Manual 2012</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0"/>
          <a:stretch>
            <a:fillRect/>
          </a:stretch>
        </p:blipFill>
        <p:spPr>
          <a:xfrm>
            <a:off x="7696200" y="4572000"/>
            <a:ext cx="609600" cy="609600"/>
          </a:xfrm>
          <a:prstGeom prst="rect">
            <a:avLst/>
          </a:prstGeom>
        </p:spPr>
      </p:pic>
    </p:spTree>
    <p:controls>
      <mc:AlternateContent xmlns:mc="http://schemas.openxmlformats.org/markup-compatibility/2006">
        <mc:Choice xmlns:v="urn:schemas-microsoft-com:vml" Requires="v">
          <p:control name="HTMLOption1" r:id="rId3" imgW="209520" imgH="266760"/>
        </mc:Choice>
        <mc:Fallback>
          <p:control name="HTMLOption1" r:id="rId3" imgW="209520" imgH="266760">
            <p:pic>
              <p:nvPicPr>
                <p:cNvPr id="4" name="HTMLOption1"/>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DefaultOcx" r:id="rId4" imgW="209520" imgH="266760"/>
        </mc:Choice>
        <mc:Fallback>
          <p:control name="DefaultOcx" r:id="rId4" imgW="209520" imgH="266760">
            <p:pic>
              <p:nvPicPr>
                <p:cNvPr id="8" name="DefaultOcx"/>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 r:id="rId5" imgW="209520" imgH="266760"/>
        </mc:Choice>
        <mc:Fallback>
          <p:control name="HTMLOption2" r:id="rId5" imgW="209520" imgH="266760">
            <p:pic>
              <p:nvPicPr>
                <p:cNvPr id="9" name="HTMLOption2"/>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3" r:id="rId6" imgW="209520" imgH="266760"/>
        </mc:Choice>
        <mc:Fallback>
          <p:control name="HTMLOption3" r:id="rId6" imgW="209520" imgH="266760">
            <p:pic>
              <p:nvPicPr>
                <p:cNvPr id="10" name="HTMLOption3"/>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4" r:id="rId7" imgW="209520" imgH="266760"/>
        </mc:Choice>
        <mc:Fallback>
          <p:control name="HTMLOption4" r:id="rId7" imgW="209520" imgH="266760">
            <p:pic>
              <p:nvPicPr>
                <p:cNvPr id="11" name="HTMLOption4"/>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5" r:id="rId8" imgW="209520" imgH="266760"/>
        </mc:Choice>
        <mc:Fallback>
          <p:control name="HTMLOption5" r:id="rId8" imgW="209520" imgH="266760">
            <p:pic>
              <p:nvPicPr>
                <p:cNvPr id="12" name="HTMLOption5"/>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6" r:id="rId9" imgW="209520" imgH="266760"/>
        </mc:Choice>
        <mc:Fallback>
          <p:control name="HTMLOption6" r:id="rId9" imgW="209520" imgH="266760">
            <p:pic>
              <p:nvPicPr>
                <p:cNvPr id="13" name="HTMLOption6"/>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7" r:id="rId10" imgW="209520" imgH="266760"/>
        </mc:Choice>
        <mc:Fallback>
          <p:control name="HTMLOption7" r:id="rId10" imgW="209520" imgH="266760">
            <p:pic>
              <p:nvPicPr>
                <p:cNvPr id="14" name="HTMLOption7"/>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8" r:id="rId11" imgW="209520" imgH="266760"/>
        </mc:Choice>
        <mc:Fallback>
          <p:control name="HTMLOption8" r:id="rId11" imgW="209520" imgH="266760">
            <p:pic>
              <p:nvPicPr>
                <p:cNvPr id="15" name="HTMLOption8"/>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9" r:id="rId12" imgW="209520" imgH="266760"/>
        </mc:Choice>
        <mc:Fallback>
          <p:control name="HTMLOption9" r:id="rId12" imgW="209520" imgH="266760">
            <p:pic>
              <p:nvPicPr>
                <p:cNvPr id="16" name="HTMLOption9"/>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0" r:id="rId13" imgW="209520" imgH="266760"/>
        </mc:Choice>
        <mc:Fallback>
          <p:control name="HTMLOption10" r:id="rId13" imgW="209520" imgH="266760">
            <p:pic>
              <p:nvPicPr>
                <p:cNvPr id="17" name="HTMLOption10"/>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1" r:id="rId14" imgW="209520" imgH="266760"/>
        </mc:Choice>
        <mc:Fallback>
          <p:control name="HTMLOption11" r:id="rId14" imgW="209520" imgH="266760">
            <p:pic>
              <p:nvPicPr>
                <p:cNvPr id="18" name="HTMLOption11"/>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2" r:id="rId15" imgW="209520" imgH="266760"/>
        </mc:Choice>
        <mc:Fallback>
          <p:control name="HTMLOption12" r:id="rId15" imgW="209520" imgH="266760">
            <p:pic>
              <p:nvPicPr>
                <p:cNvPr id="19" name="HTMLOption12"/>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3" r:id="rId16" imgW="209520" imgH="266760"/>
        </mc:Choice>
        <mc:Fallback>
          <p:control name="HTMLOption13" r:id="rId16" imgW="209520" imgH="266760">
            <p:pic>
              <p:nvPicPr>
                <p:cNvPr id="20" name="HTMLOption13"/>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4" r:id="rId17" imgW="209520" imgH="266760"/>
        </mc:Choice>
        <mc:Fallback>
          <p:control name="HTMLOption14" r:id="rId17" imgW="209520" imgH="266760">
            <p:pic>
              <p:nvPicPr>
                <p:cNvPr id="21" name="HTMLOption14"/>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5" r:id="rId18" imgW="209520" imgH="266760"/>
        </mc:Choice>
        <mc:Fallback>
          <p:control name="HTMLOption15" r:id="rId18" imgW="209520" imgH="266760">
            <p:pic>
              <p:nvPicPr>
                <p:cNvPr id="22" name="HTMLOption15"/>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6" r:id="rId19" imgW="209520" imgH="266760"/>
        </mc:Choice>
        <mc:Fallback>
          <p:control name="HTMLOption16" r:id="rId19" imgW="209520" imgH="266760">
            <p:pic>
              <p:nvPicPr>
                <p:cNvPr id="23" name="HTMLOption16"/>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7" r:id="rId20" imgW="209520" imgH="266760"/>
        </mc:Choice>
        <mc:Fallback>
          <p:control name="HTMLOption17" r:id="rId20" imgW="209520" imgH="266760">
            <p:pic>
              <p:nvPicPr>
                <p:cNvPr id="24" name="HTMLOption17"/>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8" r:id="rId21" imgW="209520" imgH="266760"/>
        </mc:Choice>
        <mc:Fallback>
          <p:control name="HTMLOption18" r:id="rId21" imgW="209520" imgH="266760">
            <p:pic>
              <p:nvPicPr>
                <p:cNvPr id="25" name="HTMLOption18"/>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19" r:id="rId22" imgW="209520" imgH="266760"/>
        </mc:Choice>
        <mc:Fallback>
          <p:control name="HTMLOption19" r:id="rId22" imgW="209520" imgH="266760">
            <p:pic>
              <p:nvPicPr>
                <p:cNvPr id="26" name="HTMLOption19"/>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0" r:id="rId23" imgW="209520" imgH="266760"/>
        </mc:Choice>
        <mc:Fallback>
          <p:control name="HTMLOption20" r:id="rId23" imgW="209520" imgH="266760">
            <p:pic>
              <p:nvPicPr>
                <p:cNvPr id="27" name="HTMLOption20"/>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1" r:id="rId24" imgW="209520" imgH="266760"/>
        </mc:Choice>
        <mc:Fallback>
          <p:control name="HTMLOption21" r:id="rId24" imgW="209520" imgH="266760">
            <p:pic>
              <p:nvPicPr>
                <p:cNvPr id="28" name="HTMLOption21"/>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2" r:id="rId25" imgW="209520" imgH="266760"/>
        </mc:Choice>
        <mc:Fallback>
          <p:control name="HTMLOption22" r:id="rId25" imgW="209520" imgH="266760">
            <p:pic>
              <p:nvPicPr>
                <p:cNvPr id="29" name="HTMLOption22"/>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3" r:id="rId26" imgW="209520" imgH="266760"/>
        </mc:Choice>
        <mc:Fallback>
          <p:control name="HTMLOption23" r:id="rId26" imgW="209520" imgH="266760">
            <p:pic>
              <p:nvPicPr>
                <p:cNvPr id="30" name="HTMLOption23"/>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4" r:id="rId27" imgW="209520" imgH="266760"/>
        </mc:Choice>
        <mc:Fallback>
          <p:control name="HTMLOption24" r:id="rId27" imgW="209520" imgH="266760">
            <p:pic>
              <p:nvPicPr>
                <p:cNvPr id="31" name="HTMLOption24"/>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5" r:id="rId28" imgW="209520" imgH="266760"/>
        </mc:Choice>
        <mc:Fallback>
          <p:control name="HTMLOption25" r:id="rId28" imgW="209520" imgH="266760">
            <p:pic>
              <p:nvPicPr>
                <p:cNvPr id="32" name="HTMLOption25"/>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6" r:id="rId29" imgW="209520" imgH="266760"/>
        </mc:Choice>
        <mc:Fallback>
          <p:control name="HTMLOption26" r:id="rId29" imgW="209520" imgH="266760">
            <p:pic>
              <p:nvPicPr>
                <p:cNvPr id="33" name="HTMLOption26"/>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7" r:id="rId30" imgW="209520" imgH="266760"/>
        </mc:Choice>
        <mc:Fallback>
          <p:control name="HTMLOption27" r:id="rId30" imgW="209520" imgH="266760">
            <p:pic>
              <p:nvPicPr>
                <p:cNvPr id="34" name="HTMLOption27"/>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8" r:id="rId31" imgW="209520" imgH="266760"/>
        </mc:Choice>
        <mc:Fallback>
          <p:control name="HTMLOption28" r:id="rId31" imgW="209520" imgH="266760">
            <p:pic>
              <p:nvPicPr>
                <p:cNvPr id="35" name="HTMLOption28"/>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29" r:id="rId32" imgW="209520" imgH="266760"/>
        </mc:Choice>
        <mc:Fallback>
          <p:control name="HTMLOption29" r:id="rId32" imgW="209520" imgH="266760">
            <p:pic>
              <p:nvPicPr>
                <p:cNvPr id="36" name="HTMLOption29"/>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30" r:id="rId33" imgW="209520" imgH="266760"/>
        </mc:Choice>
        <mc:Fallback>
          <p:control name="HTMLOption30" r:id="rId33" imgW="209520" imgH="266760">
            <p:pic>
              <p:nvPicPr>
                <p:cNvPr id="37" name="HTMLOption30"/>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31" r:id="rId34" imgW="209520" imgH="266760"/>
        </mc:Choice>
        <mc:Fallback>
          <p:control name="HTMLOption31" r:id="rId34" imgW="209520" imgH="266760">
            <p:pic>
              <p:nvPicPr>
                <p:cNvPr id="38" name="HTMLOption31"/>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32" r:id="rId35" imgW="209520" imgH="266760"/>
        </mc:Choice>
        <mc:Fallback>
          <p:control name="HTMLOption32" r:id="rId35" imgW="209520" imgH="266760">
            <p:pic>
              <p:nvPicPr>
                <p:cNvPr id="39" name="HTMLOption32"/>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33" r:id="rId36" imgW="209520" imgH="266760"/>
        </mc:Choice>
        <mc:Fallback>
          <p:control name="HTMLOption33" r:id="rId36" imgW="209520" imgH="266760">
            <p:pic>
              <p:nvPicPr>
                <p:cNvPr id="40" name="HTMLOption33"/>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34" r:id="rId37" imgW="209520" imgH="266760"/>
        </mc:Choice>
        <mc:Fallback>
          <p:control name="HTMLOption34" r:id="rId37" imgW="209520" imgH="266760">
            <p:pic>
              <p:nvPicPr>
                <p:cNvPr id="41" name="HTMLOption34"/>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HTMLOption35" r:id="rId38" imgW="209520" imgH="266760"/>
        </mc:Choice>
        <mc:Fallback>
          <p:control name="HTMLOption35" r:id="rId38" imgW="209520" imgH="266760">
            <p:pic>
              <p:nvPicPr>
                <p:cNvPr id="42" name="HTMLOption35"/>
                <p:cNvPicPr preferRelativeResize="0">
                  <a:picLocks noChangeArrowheads="1" noChangeShapeType="1"/>
                </p:cNvPicPr>
                <p:nvPr/>
              </p:nvPicPr>
              <p:blipFill>
                <a:blip r:embed="rId41"/>
                <a:srcRect/>
                <a:stretch>
                  <a:fillRect/>
                </a:stretch>
              </p:blipFill>
              <p:spPr bwMode="auto">
                <a:xfrm>
                  <a:off x="0" y="0"/>
                  <a:ext cx="1371600" cy="3048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633411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3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Custom 1">
      <a:dk1>
        <a:srgbClr val="000000"/>
      </a:dk1>
      <a:lt1>
        <a:srgbClr val="FFFFFF"/>
      </a:lt1>
      <a:dk2>
        <a:srgbClr val="434342"/>
      </a:dk2>
      <a:lt2>
        <a:srgbClr val="CDD7D9"/>
      </a:lt2>
      <a:accent1>
        <a:srgbClr val="797B7E"/>
      </a:accent1>
      <a:accent2>
        <a:srgbClr val="F96A1B"/>
      </a:accent2>
      <a:accent3>
        <a:srgbClr val="03506C"/>
      </a:accent3>
      <a:accent4>
        <a:srgbClr val="7C984A"/>
      </a:accent4>
      <a:accent5>
        <a:srgbClr val="C2AD8D"/>
      </a:accent5>
      <a:accent6>
        <a:srgbClr val="00B050"/>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B33F12C7439E49B866E9C7724E3B0C" ma:contentTypeVersion="14" ma:contentTypeDescription="Create a new document." ma:contentTypeScope="" ma:versionID="cde39ab7de5a5f9c75a16fbd92eb539c">
  <xsd:schema xmlns:xsd="http://www.w3.org/2001/XMLSchema" xmlns:xs="http://www.w3.org/2001/XMLSchema" xmlns:p="http://schemas.microsoft.com/office/2006/metadata/properties" xmlns:ns3="0780a0bd-e3b3-4843-b7bb-06a86d09130b" xmlns:ns4="a78f4a8d-7637-4542-935a-1e7b9c9673d4" targetNamespace="http://schemas.microsoft.com/office/2006/metadata/properties" ma:root="true" ma:fieldsID="867c4f78c530ca57c2b5f25deed4b473" ns3:_="" ns4:_="">
    <xsd:import namespace="0780a0bd-e3b3-4843-b7bb-06a86d09130b"/>
    <xsd:import namespace="a78f4a8d-7637-4542-935a-1e7b9c9673d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80a0bd-e3b3-4843-b7bb-06a86d0913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8f4a8d-7637-4542-935a-1e7b9c9673d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24C5E1-9D59-4CEA-8531-E271F6196019}">
  <ds:schemaRefs>
    <ds:schemaRef ds:uri="http://schemas.microsoft.com/sharepoint/v3/contenttype/forms"/>
  </ds:schemaRefs>
</ds:datastoreItem>
</file>

<file path=customXml/itemProps2.xml><?xml version="1.0" encoding="utf-8"?>
<ds:datastoreItem xmlns:ds="http://schemas.openxmlformats.org/officeDocument/2006/customXml" ds:itemID="{AFF84C53-88FC-4638-B541-A40A6227A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80a0bd-e3b3-4843-b7bb-06a86d09130b"/>
    <ds:schemaRef ds:uri="a78f4a8d-7637-4542-935a-1e7b9c9673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496E1B-ADD6-4581-8221-E6F090AB4AB8}">
  <ds:schemaRefs>
    <ds:schemaRef ds:uri="http://purl.org/dc/terms/"/>
    <ds:schemaRef ds:uri="http://schemas.microsoft.com/office/2006/documentManagement/types"/>
    <ds:schemaRef ds:uri="0780a0bd-e3b3-4843-b7bb-06a86d09130b"/>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a78f4a8d-7637-4542-935a-1e7b9c9673d4"/>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Angles</Template>
  <TotalTime>529</TotalTime>
  <Words>1307</Words>
  <Application>Microsoft Office PowerPoint</Application>
  <PresentationFormat>On-screen Show (4:3)</PresentationFormat>
  <Paragraphs>131</Paragraphs>
  <Slides>15</Slides>
  <Notes>0</Notes>
  <HiddenSlides>0</HiddenSlides>
  <MMClips>15</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Angles</vt:lpstr>
      <vt:lpstr>Work-based learning </vt:lpstr>
      <vt:lpstr>Welcome To Work-Based Learning</vt:lpstr>
      <vt:lpstr>Parent/Guardian Role</vt:lpstr>
      <vt:lpstr>Parent/Guardian Role</vt:lpstr>
      <vt:lpstr>PowerPoint Presentation</vt:lpstr>
      <vt:lpstr>PowerPoint Presentation</vt:lpstr>
      <vt:lpstr>Attendance Rule </vt:lpstr>
      <vt:lpstr>Evaluation of WBL Students </vt:lpstr>
      <vt:lpstr>Evaluation of WBL Students</vt:lpstr>
      <vt:lpstr>Wage/Hour Time Sheet</vt:lpstr>
      <vt:lpstr>Receiving Credit For WBL</vt:lpstr>
      <vt:lpstr>Journals and Career Portfolio </vt:lpstr>
      <vt:lpstr>Confidentiality Statement</vt:lpstr>
      <vt:lpstr>Mentor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Work-based learning</dc:title>
  <dc:creator>Angela</dc:creator>
  <cp:lastModifiedBy>Emily Varner</cp:lastModifiedBy>
  <cp:revision>58</cp:revision>
  <dcterms:created xsi:type="dcterms:W3CDTF">2013-06-09T23:55:12Z</dcterms:created>
  <dcterms:modified xsi:type="dcterms:W3CDTF">2022-12-12T17:59:13Z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0x010100ADB33F12C7439E49B866E9C7724E3B0C</vt:lpwstr>
  </property>
</Properties>
</file>